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1.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media/image23.jpg" ContentType="image/jpeg"/>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3" r:id="rId6"/>
  </p:sldMasterIdLst>
  <p:notesMasterIdLst>
    <p:notesMasterId r:id="rId52"/>
  </p:notesMasterIdLst>
  <p:handoutMasterIdLst>
    <p:handoutMasterId r:id="rId53"/>
  </p:handoutMasterIdLst>
  <p:sldIdLst>
    <p:sldId id="399" r:id="rId7"/>
    <p:sldId id="400" r:id="rId8"/>
    <p:sldId id="384" r:id="rId9"/>
    <p:sldId id="377" r:id="rId10"/>
    <p:sldId id="378" r:id="rId11"/>
    <p:sldId id="374" r:id="rId12"/>
    <p:sldId id="356" r:id="rId13"/>
    <p:sldId id="352" r:id="rId14"/>
    <p:sldId id="353" r:id="rId15"/>
    <p:sldId id="382" r:id="rId16"/>
    <p:sldId id="336" r:id="rId17"/>
    <p:sldId id="415" r:id="rId18"/>
    <p:sldId id="360" r:id="rId19"/>
    <p:sldId id="395" r:id="rId20"/>
    <p:sldId id="402" r:id="rId21"/>
    <p:sldId id="381" r:id="rId22"/>
    <p:sldId id="414" r:id="rId23"/>
    <p:sldId id="380" r:id="rId24"/>
    <p:sldId id="397" r:id="rId25"/>
    <p:sldId id="403" r:id="rId26"/>
    <p:sldId id="359" r:id="rId27"/>
    <p:sldId id="347" r:id="rId28"/>
    <p:sldId id="362" r:id="rId29"/>
    <p:sldId id="404" r:id="rId30"/>
    <p:sldId id="406" r:id="rId31"/>
    <p:sldId id="407" r:id="rId32"/>
    <p:sldId id="408" r:id="rId33"/>
    <p:sldId id="409" r:id="rId34"/>
    <p:sldId id="411" r:id="rId35"/>
    <p:sldId id="410" r:id="rId36"/>
    <p:sldId id="398" r:id="rId37"/>
    <p:sldId id="416" r:id="rId38"/>
    <p:sldId id="412" r:id="rId39"/>
    <p:sldId id="405" r:id="rId40"/>
    <p:sldId id="337" r:id="rId41"/>
    <p:sldId id="345" r:id="rId42"/>
    <p:sldId id="394" r:id="rId43"/>
    <p:sldId id="391" r:id="rId44"/>
    <p:sldId id="392" r:id="rId45"/>
    <p:sldId id="348" r:id="rId46"/>
    <p:sldId id="342" r:id="rId47"/>
    <p:sldId id="344" r:id="rId48"/>
    <p:sldId id="301" r:id="rId49"/>
    <p:sldId id="388" r:id="rId50"/>
    <p:sldId id="370" r:id="rId5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EFFE19C-E4BB-4C54-90F0-C110CE8608DE}">
          <p14:sldIdLst>
            <p14:sldId id="399"/>
            <p14:sldId id="400"/>
            <p14:sldId id="384"/>
            <p14:sldId id="377"/>
            <p14:sldId id="378"/>
            <p14:sldId id="374"/>
            <p14:sldId id="356"/>
            <p14:sldId id="352"/>
            <p14:sldId id="353"/>
            <p14:sldId id="382"/>
            <p14:sldId id="336"/>
            <p14:sldId id="415"/>
            <p14:sldId id="360"/>
            <p14:sldId id="395"/>
            <p14:sldId id="402"/>
            <p14:sldId id="381"/>
            <p14:sldId id="414"/>
            <p14:sldId id="380"/>
            <p14:sldId id="397"/>
            <p14:sldId id="403"/>
            <p14:sldId id="359"/>
            <p14:sldId id="347"/>
            <p14:sldId id="362"/>
            <p14:sldId id="404"/>
            <p14:sldId id="406"/>
            <p14:sldId id="407"/>
            <p14:sldId id="408"/>
            <p14:sldId id="409"/>
            <p14:sldId id="411"/>
            <p14:sldId id="410"/>
            <p14:sldId id="398"/>
            <p14:sldId id="416"/>
            <p14:sldId id="412"/>
            <p14:sldId id="405"/>
            <p14:sldId id="337"/>
            <p14:sldId id="345"/>
            <p14:sldId id="394"/>
            <p14:sldId id="391"/>
            <p14:sldId id="392"/>
            <p14:sldId id="348"/>
            <p14:sldId id="342"/>
            <p14:sldId id="344"/>
            <p14:sldId id="301"/>
            <p14:sldId id="388"/>
            <p14:sldId id="370"/>
          </p14:sldIdLst>
        </p14:section>
        <p14:section name="Section sans titre" id="{E5111549-B760-4817-AE8D-F5210CA2B4E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29E"/>
    <a:srgbClr val="AC015A"/>
    <a:srgbClr val="7F2172"/>
    <a:srgbClr val="6CC4C7"/>
    <a:srgbClr val="EB6035"/>
    <a:srgbClr val="CCB2BF"/>
    <a:srgbClr val="E7CFCD"/>
    <a:srgbClr val="D6E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2117" autoAdjust="0"/>
  </p:normalViewPr>
  <p:slideViewPr>
    <p:cSldViewPr snapToGrid="0">
      <p:cViewPr varScale="1">
        <p:scale>
          <a:sx n="89" d="100"/>
          <a:sy n="89" d="100"/>
        </p:scale>
        <p:origin x="696" y="60"/>
      </p:cViewPr>
      <p:guideLst/>
    </p:cSldViewPr>
  </p:slideViewPr>
  <p:notesTextViewPr>
    <p:cViewPr>
      <p:scale>
        <a:sx n="1" d="1"/>
        <a:sy n="1" d="1"/>
      </p:scale>
      <p:origin x="0" y="0"/>
    </p:cViewPr>
  </p:notesTextViewPr>
  <p:notesViewPr>
    <p:cSldViewPr snapToGrid="0">
      <p:cViewPr varScale="1">
        <p:scale>
          <a:sx n="124" d="100"/>
          <a:sy n="124" d="100"/>
        </p:scale>
        <p:origin x="487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184BCAE-E6ED-4EB6-8621-CAF99D169BB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D05FAFB-A0F0-4F87-B982-F44D2451451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20D77B8-CAAB-45C8-BED4-C3EA0C25FB6D}" type="datetimeFigureOut">
              <a:rPr lang="fr-FR" smtClean="0"/>
              <a:t>23/09/2025</a:t>
            </a:fld>
            <a:endParaRPr lang="fr-FR"/>
          </a:p>
        </p:txBody>
      </p:sp>
      <p:sp>
        <p:nvSpPr>
          <p:cNvPr id="4" name="Espace réservé du pied de page 3">
            <a:extLst>
              <a:ext uri="{FF2B5EF4-FFF2-40B4-BE49-F238E27FC236}">
                <a16:creationId xmlns:a16="http://schemas.microsoft.com/office/drawing/2014/main" id="{04FE6394-67B9-4111-925D-8CC242198F3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CC2D31B-6D36-4089-B348-4566C429889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3C6404F-61A0-496A-9E4B-B4A599EC53E4}" type="slidenum">
              <a:rPr lang="fr-FR" smtClean="0"/>
              <a:t>‹N°›</a:t>
            </a:fld>
            <a:endParaRPr lang="fr-FR"/>
          </a:p>
        </p:txBody>
      </p:sp>
    </p:spTree>
    <p:extLst>
      <p:ext uri="{BB962C8B-B14F-4D97-AF65-F5344CB8AC3E}">
        <p14:creationId xmlns:p14="http://schemas.microsoft.com/office/powerpoint/2010/main" val="4151087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BF74EBA-AF15-4BBA-99BE-3DDB49DF14ED}" type="datetimeFigureOut">
              <a:rPr lang="fr-FR" smtClean="0"/>
              <a:t>23/09/2025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EDF5307-5BCB-4A83-9B9D-C8661BBF387C}" type="slidenum">
              <a:rPr lang="fr-FR" smtClean="0"/>
              <a:t>‹N°›</a:t>
            </a:fld>
            <a:endParaRPr lang="fr-FR"/>
          </a:p>
        </p:txBody>
      </p:sp>
    </p:spTree>
    <p:extLst>
      <p:ext uri="{BB962C8B-B14F-4D97-AF65-F5344CB8AC3E}">
        <p14:creationId xmlns:p14="http://schemas.microsoft.com/office/powerpoint/2010/main" val="3767731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2</a:t>
            </a:fld>
            <a:endParaRPr lang="fr-FR"/>
          </a:p>
        </p:txBody>
      </p:sp>
    </p:spTree>
    <p:extLst>
      <p:ext uri="{BB962C8B-B14F-4D97-AF65-F5344CB8AC3E}">
        <p14:creationId xmlns:p14="http://schemas.microsoft.com/office/powerpoint/2010/main" val="3868825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11</a:t>
            </a:fld>
            <a:endParaRPr lang="fr-FR"/>
          </a:p>
        </p:txBody>
      </p:sp>
    </p:spTree>
    <p:extLst>
      <p:ext uri="{BB962C8B-B14F-4D97-AF65-F5344CB8AC3E}">
        <p14:creationId xmlns:p14="http://schemas.microsoft.com/office/powerpoint/2010/main" val="303153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12</a:t>
            </a:fld>
            <a:endParaRPr lang="fr-FR"/>
          </a:p>
        </p:txBody>
      </p:sp>
    </p:spTree>
    <p:extLst>
      <p:ext uri="{BB962C8B-B14F-4D97-AF65-F5344CB8AC3E}">
        <p14:creationId xmlns:p14="http://schemas.microsoft.com/office/powerpoint/2010/main" val="234755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13</a:t>
            </a:fld>
            <a:endParaRPr lang="fr-FR"/>
          </a:p>
        </p:txBody>
      </p:sp>
    </p:spTree>
    <p:extLst>
      <p:ext uri="{BB962C8B-B14F-4D97-AF65-F5344CB8AC3E}">
        <p14:creationId xmlns:p14="http://schemas.microsoft.com/office/powerpoint/2010/main" val="1407275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85228187-4D63-4818-B8C9-93B92536EE8F}" type="slidenum">
              <a:rPr lang="fr-FR" smtClean="0"/>
              <a:t>14</a:t>
            </a:fld>
            <a:endParaRPr lang="fr-FR"/>
          </a:p>
        </p:txBody>
      </p:sp>
    </p:spTree>
    <p:extLst>
      <p:ext uri="{BB962C8B-B14F-4D97-AF65-F5344CB8AC3E}">
        <p14:creationId xmlns:p14="http://schemas.microsoft.com/office/powerpoint/2010/main" val="1678133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15</a:t>
            </a:fld>
            <a:endParaRPr lang="fr-FR"/>
          </a:p>
        </p:txBody>
      </p:sp>
    </p:spTree>
    <p:extLst>
      <p:ext uri="{BB962C8B-B14F-4D97-AF65-F5344CB8AC3E}">
        <p14:creationId xmlns:p14="http://schemas.microsoft.com/office/powerpoint/2010/main" val="3092330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16</a:t>
            </a:fld>
            <a:endParaRPr lang="fr-FR"/>
          </a:p>
        </p:txBody>
      </p:sp>
    </p:spTree>
    <p:extLst>
      <p:ext uri="{BB962C8B-B14F-4D97-AF65-F5344CB8AC3E}">
        <p14:creationId xmlns:p14="http://schemas.microsoft.com/office/powerpoint/2010/main" val="164286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17</a:t>
            </a:fld>
            <a:endParaRPr lang="fr-FR"/>
          </a:p>
        </p:txBody>
      </p:sp>
    </p:spTree>
    <p:extLst>
      <p:ext uri="{BB962C8B-B14F-4D97-AF65-F5344CB8AC3E}">
        <p14:creationId xmlns:p14="http://schemas.microsoft.com/office/powerpoint/2010/main" val="3476482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18</a:t>
            </a:fld>
            <a:endParaRPr lang="fr-FR"/>
          </a:p>
        </p:txBody>
      </p:sp>
    </p:spTree>
    <p:extLst>
      <p:ext uri="{BB962C8B-B14F-4D97-AF65-F5344CB8AC3E}">
        <p14:creationId xmlns:p14="http://schemas.microsoft.com/office/powerpoint/2010/main" val="3579616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228187-4D63-4818-B8C9-93B92536EE8F}" type="slidenum">
              <a:rPr lang="fr-FR" smtClean="0"/>
              <a:t>19</a:t>
            </a:fld>
            <a:endParaRPr lang="fr-FR"/>
          </a:p>
        </p:txBody>
      </p:sp>
    </p:spTree>
    <p:extLst>
      <p:ext uri="{BB962C8B-B14F-4D97-AF65-F5344CB8AC3E}">
        <p14:creationId xmlns:p14="http://schemas.microsoft.com/office/powerpoint/2010/main" val="3799213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20</a:t>
            </a:fld>
            <a:endParaRPr lang="fr-FR"/>
          </a:p>
        </p:txBody>
      </p:sp>
    </p:spTree>
    <p:extLst>
      <p:ext uri="{BB962C8B-B14F-4D97-AF65-F5344CB8AC3E}">
        <p14:creationId xmlns:p14="http://schemas.microsoft.com/office/powerpoint/2010/main" val="310070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3</a:t>
            </a:fld>
            <a:endParaRPr lang="fr-FR"/>
          </a:p>
        </p:txBody>
      </p:sp>
    </p:spTree>
    <p:extLst>
      <p:ext uri="{BB962C8B-B14F-4D97-AF65-F5344CB8AC3E}">
        <p14:creationId xmlns:p14="http://schemas.microsoft.com/office/powerpoint/2010/main" val="3803645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21</a:t>
            </a:fld>
            <a:endParaRPr lang="fr-FR"/>
          </a:p>
        </p:txBody>
      </p:sp>
    </p:spTree>
    <p:extLst>
      <p:ext uri="{BB962C8B-B14F-4D97-AF65-F5344CB8AC3E}">
        <p14:creationId xmlns:p14="http://schemas.microsoft.com/office/powerpoint/2010/main" val="1061488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22</a:t>
            </a:fld>
            <a:endParaRPr lang="fr-FR"/>
          </a:p>
        </p:txBody>
      </p:sp>
    </p:spTree>
    <p:extLst>
      <p:ext uri="{BB962C8B-B14F-4D97-AF65-F5344CB8AC3E}">
        <p14:creationId xmlns:p14="http://schemas.microsoft.com/office/powerpoint/2010/main" val="1221697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23</a:t>
            </a:fld>
            <a:endParaRPr lang="fr-FR"/>
          </a:p>
        </p:txBody>
      </p:sp>
    </p:spTree>
    <p:extLst>
      <p:ext uri="{BB962C8B-B14F-4D97-AF65-F5344CB8AC3E}">
        <p14:creationId xmlns:p14="http://schemas.microsoft.com/office/powerpoint/2010/main" val="1628665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24</a:t>
            </a:fld>
            <a:endParaRPr lang="fr-FR"/>
          </a:p>
        </p:txBody>
      </p:sp>
    </p:spTree>
    <p:extLst>
      <p:ext uri="{BB962C8B-B14F-4D97-AF65-F5344CB8AC3E}">
        <p14:creationId xmlns:p14="http://schemas.microsoft.com/office/powerpoint/2010/main" val="1741992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25</a:t>
            </a:fld>
            <a:endParaRPr lang="fr-FR"/>
          </a:p>
        </p:txBody>
      </p:sp>
    </p:spTree>
    <p:extLst>
      <p:ext uri="{BB962C8B-B14F-4D97-AF65-F5344CB8AC3E}">
        <p14:creationId xmlns:p14="http://schemas.microsoft.com/office/powerpoint/2010/main" val="4048116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228187-4D63-4818-B8C9-93B92536EE8F}" type="slidenum">
              <a:rPr lang="fr-FR" smtClean="0"/>
              <a:t>26</a:t>
            </a:fld>
            <a:endParaRPr lang="fr-FR"/>
          </a:p>
        </p:txBody>
      </p:sp>
    </p:spTree>
    <p:extLst>
      <p:ext uri="{BB962C8B-B14F-4D97-AF65-F5344CB8AC3E}">
        <p14:creationId xmlns:p14="http://schemas.microsoft.com/office/powerpoint/2010/main" val="1267687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228187-4D63-4818-B8C9-93B92536EE8F}" type="slidenum">
              <a:rPr lang="fr-FR" smtClean="0"/>
              <a:t>27</a:t>
            </a:fld>
            <a:endParaRPr lang="fr-FR"/>
          </a:p>
        </p:txBody>
      </p:sp>
    </p:spTree>
    <p:extLst>
      <p:ext uri="{BB962C8B-B14F-4D97-AF65-F5344CB8AC3E}">
        <p14:creationId xmlns:p14="http://schemas.microsoft.com/office/powerpoint/2010/main" val="2365678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228187-4D63-4818-B8C9-93B92536EE8F}" type="slidenum">
              <a:rPr lang="fr-FR" smtClean="0"/>
              <a:t>28</a:t>
            </a:fld>
            <a:endParaRPr lang="fr-FR"/>
          </a:p>
        </p:txBody>
      </p:sp>
    </p:spTree>
    <p:extLst>
      <p:ext uri="{BB962C8B-B14F-4D97-AF65-F5344CB8AC3E}">
        <p14:creationId xmlns:p14="http://schemas.microsoft.com/office/powerpoint/2010/main" val="4287726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228187-4D63-4818-B8C9-93B92536EE8F}" type="slidenum">
              <a:rPr lang="fr-FR" smtClean="0"/>
              <a:t>29</a:t>
            </a:fld>
            <a:endParaRPr lang="fr-FR"/>
          </a:p>
        </p:txBody>
      </p:sp>
    </p:spTree>
    <p:extLst>
      <p:ext uri="{BB962C8B-B14F-4D97-AF65-F5344CB8AC3E}">
        <p14:creationId xmlns:p14="http://schemas.microsoft.com/office/powerpoint/2010/main" val="661490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85228187-4D63-4818-B8C9-93B92536EE8F}" type="slidenum">
              <a:rPr lang="fr-FR" smtClean="0"/>
              <a:t>30</a:t>
            </a:fld>
            <a:endParaRPr lang="fr-FR"/>
          </a:p>
        </p:txBody>
      </p:sp>
    </p:spTree>
    <p:extLst>
      <p:ext uri="{BB962C8B-B14F-4D97-AF65-F5344CB8AC3E}">
        <p14:creationId xmlns:p14="http://schemas.microsoft.com/office/powerpoint/2010/main" val="389581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4</a:t>
            </a:fld>
            <a:endParaRPr lang="fr-FR"/>
          </a:p>
        </p:txBody>
      </p:sp>
    </p:spTree>
    <p:extLst>
      <p:ext uri="{BB962C8B-B14F-4D97-AF65-F5344CB8AC3E}">
        <p14:creationId xmlns:p14="http://schemas.microsoft.com/office/powerpoint/2010/main" val="791810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31</a:t>
            </a:fld>
            <a:endParaRPr lang="fr-FR"/>
          </a:p>
        </p:txBody>
      </p:sp>
    </p:spTree>
    <p:extLst>
      <p:ext uri="{BB962C8B-B14F-4D97-AF65-F5344CB8AC3E}">
        <p14:creationId xmlns:p14="http://schemas.microsoft.com/office/powerpoint/2010/main" val="1091182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228187-4D63-4818-B8C9-93B92536EE8F}" type="slidenum">
              <a:rPr lang="fr-FR" smtClean="0"/>
              <a:t>33</a:t>
            </a:fld>
            <a:endParaRPr lang="fr-FR"/>
          </a:p>
        </p:txBody>
      </p:sp>
    </p:spTree>
    <p:extLst>
      <p:ext uri="{BB962C8B-B14F-4D97-AF65-F5344CB8AC3E}">
        <p14:creationId xmlns:p14="http://schemas.microsoft.com/office/powerpoint/2010/main" val="704886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34</a:t>
            </a:fld>
            <a:endParaRPr lang="fr-FR"/>
          </a:p>
        </p:txBody>
      </p:sp>
    </p:spTree>
    <p:extLst>
      <p:ext uri="{BB962C8B-B14F-4D97-AF65-F5344CB8AC3E}">
        <p14:creationId xmlns:p14="http://schemas.microsoft.com/office/powerpoint/2010/main" val="1539446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DF5307-5BCB-4A83-9B9D-C8661BBF387C}" type="slidenum">
              <a:rPr lang="fr-FR" smtClean="0"/>
              <a:t>35</a:t>
            </a:fld>
            <a:endParaRPr lang="fr-FR"/>
          </a:p>
        </p:txBody>
      </p:sp>
    </p:spTree>
    <p:extLst>
      <p:ext uri="{BB962C8B-B14F-4D97-AF65-F5344CB8AC3E}">
        <p14:creationId xmlns:p14="http://schemas.microsoft.com/office/powerpoint/2010/main" val="3749648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DF5307-5BCB-4A83-9B9D-C8661BBF387C}" type="slidenum">
              <a:rPr lang="fr-FR" smtClean="0"/>
              <a:t>36</a:t>
            </a:fld>
            <a:endParaRPr lang="fr-FR"/>
          </a:p>
        </p:txBody>
      </p:sp>
    </p:spTree>
    <p:extLst>
      <p:ext uri="{BB962C8B-B14F-4D97-AF65-F5344CB8AC3E}">
        <p14:creationId xmlns:p14="http://schemas.microsoft.com/office/powerpoint/2010/main" val="1017072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37</a:t>
            </a:fld>
            <a:endParaRPr lang="fr-FR"/>
          </a:p>
        </p:txBody>
      </p:sp>
    </p:spTree>
    <p:extLst>
      <p:ext uri="{BB962C8B-B14F-4D97-AF65-F5344CB8AC3E}">
        <p14:creationId xmlns:p14="http://schemas.microsoft.com/office/powerpoint/2010/main" val="1804849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38</a:t>
            </a:fld>
            <a:endParaRPr lang="fr-FR"/>
          </a:p>
        </p:txBody>
      </p:sp>
    </p:spTree>
    <p:extLst>
      <p:ext uri="{BB962C8B-B14F-4D97-AF65-F5344CB8AC3E}">
        <p14:creationId xmlns:p14="http://schemas.microsoft.com/office/powerpoint/2010/main" val="137036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39</a:t>
            </a:fld>
            <a:endParaRPr lang="fr-FR"/>
          </a:p>
        </p:txBody>
      </p:sp>
    </p:spTree>
    <p:extLst>
      <p:ext uri="{BB962C8B-B14F-4D97-AF65-F5344CB8AC3E}">
        <p14:creationId xmlns:p14="http://schemas.microsoft.com/office/powerpoint/2010/main" val="64847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DF5307-5BCB-4A83-9B9D-C8661BBF387C}" type="slidenum">
              <a:rPr lang="fr-FR" smtClean="0"/>
              <a:t>40</a:t>
            </a:fld>
            <a:endParaRPr lang="fr-FR"/>
          </a:p>
        </p:txBody>
      </p:sp>
    </p:spTree>
    <p:extLst>
      <p:ext uri="{BB962C8B-B14F-4D97-AF65-F5344CB8AC3E}">
        <p14:creationId xmlns:p14="http://schemas.microsoft.com/office/powerpoint/2010/main" val="2149987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41</a:t>
            </a:fld>
            <a:endParaRPr lang="fr-FR"/>
          </a:p>
        </p:txBody>
      </p:sp>
    </p:spTree>
    <p:extLst>
      <p:ext uri="{BB962C8B-B14F-4D97-AF65-F5344CB8AC3E}">
        <p14:creationId xmlns:p14="http://schemas.microsoft.com/office/powerpoint/2010/main" val="324133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5</a:t>
            </a:fld>
            <a:endParaRPr lang="fr-FR"/>
          </a:p>
        </p:txBody>
      </p:sp>
    </p:spTree>
    <p:extLst>
      <p:ext uri="{BB962C8B-B14F-4D97-AF65-F5344CB8AC3E}">
        <p14:creationId xmlns:p14="http://schemas.microsoft.com/office/powerpoint/2010/main" val="2223833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DF5307-5BCB-4A83-9B9D-C8661BBF387C}" type="slidenum">
              <a:rPr lang="fr-FR" smtClean="0"/>
              <a:t>42</a:t>
            </a:fld>
            <a:endParaRPr lang="fr-FR"/>
          </a:p>
        </p:txBody>
      </p:sp>
    </p:spTree>
    <p:extLst>
      <p:ext uri="{BB962C8B-B14F-4D97-AF65-F5344CB8AC3E}">
        <p14:creationId xmlns:p14="http://schemas.microsoft.com/office/powerpoint/2010/main" val="3181582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EDF5307-5BCB-4A83-9B9D-C8661BBF387C}" type="slidenum">
              <a:rPr lang="fr-FR" smtClean="0"/>
              <a:t>43</a:t>
            </a:fld>
            <a:endParaRPr lang="fr-FR"/>
          </a:p>
        </p:txBody>
      </p:sp>
    </p:spTree>
    <p:extLst>
      <p:ext uri="{BB962C8B-B14F-4D97-AF65-F5344CB8AC3E}">
        <p14:creationId xmlns:p14="http://schemas.microsoft.com/office/powerpoint/2010/main" val="1524098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Et</a:t>
            </a:r>
            <a:r>
              <a:rPr lang="fr-FR" baseline="0" dirty="0" smtClean="0"/>
              <a:t> vous, est-ce que vous prenez soins de vous? </a:t>
            </a:r>
            <a:endParaRPr lang="fr-FR" dirty="0"/>
          </a:p>
        </p:txBody>
      </p:sp>
      <p:sp>
        <p:nvSpPr>
          <p:cNvPr id="4" name="Espace réservé du numéro de diapositive 3"/>
          <p:cNvSpPr>
            <a:spLocks noGrp="1"/>
          </p:cNvSpPr>
          <p:nvPr>
            <p:ph type="sldNum" sz="quarter" idx="5"/>
          </p:nvPr>
        </p:nvSpPr>
        <p:spPr/>
        <p:txBody>
          <a:bodyPr/>
          <a:lstStyle/>
          <a:p>
            <a:fld id="{DEDF5307-5BCB-4A83-9B9D-C8661BBF387C}" type="slidenum">
              <a:rPr lang="fr-FR" smtClean="0"/>
              <a:t>44</a:t>
            </a:fld>
            <a:endParaRPr lang="fr-FR"/>
          </a:p>
        </p:txBody>
      </p:sp>
    </p:spTree>
    <p:extLst>
      <p:ext uri="{BB962C8B-B14F-4D97-AF65-F5344CB8AC3E}">
        <p14:creationId xmlns:p14="http://schemas.microsoft.com/office/powerpoint/2010/main" val="2932494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Sur</a:t>
            </a:r>
            <a:r>
              <a:rPr lang="fr-FR" baseline="0" dirty="0" smtClean="0"/>
              <a:t> le site www. Etre bien dans sa tête.ca</a:t>
            </a:r>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45</a:t>
            </a:fld>
            <a:endParaRPr lang="fr-FR"/>
          </a:p>
        </p:txBody>
      </p:sp>
    </p:spTree>
    <p:extLst>
      <p:ext uri="{BB962C8B-B14F-4D97-AF65-F5344CB8AC3E}">
        <p14:creationId xmlns:p14="http://schemas.microsoft.com/office/powerpoint/2010/main" val="380087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6</a:t>
            </a:fld>
            <a:endParaRPr lang="fr-FR"/>
          </a:p>
        </p:txBody>
      </p:sp>
    </p:spTree>
    <p:extLst>
      <p:ext uri="{BB962C8B-B14F-4D97-AF65-F5344CB8AC3E}">
        <p14:creationId xmlns:p14="http://schemas.microsoft.com/office/powerpoint/2010/main" val="129214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7</a:t>
            </a:fld>
            <a:endParaRPr lang="fr-FR"/>
          </a:p>
        </p:txBody>
      </p:sp>
    </p:spTree>
    <p:extLst>
      <p:ext uri="{BB962C8B-B14F-4D97-AF65-F5344CB8AC3E}">
        <p14:creationId xmlns:p14="http://schemas.microsoft.com/office/powerpoint/2010/main" val="7592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8</a:t>
            </a:fld>
            <a:endParaRPr lang="fr-FR"/>
          </a:p>
        </p:txBody>
      </p:sp>
    </p:spTree>
    <p:extLst>
      <p:ext uri="{BB962C8B-B14F-4D97-AF65-F5344CB8AC3E}">
        <p14:creationId xmlns:p14="http://schemas.microsoft.com/office/powerpoint/2010/main" val="259273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9</a:t>
            </a:fld>
            <a:endParaRPr lang="fr-FR"/>
          </a:p>
        </p:txBody>
      </p:sp>
    </p:spTree>
    <p:extLst>
      <p:ext uri="{BB962C8B-B14F-4D97-AF65-F5344CB8AC3E}">
        <p14:creationId xmlns:p14="http://schemas.microsoft.com/office/powerpoint/2010/main" val="254454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DF5307-5BCB-4A83-9B9D-C8661BBF387C}" type="slidenum">
              <a:rPr lang="fr-FR" smtClean="0"/>
              <a:t>10</a:t>
            </a:fld>
            <a:endParaRPr lang="fr-FR"/>
          </a:p>
        </p:txBody>
      </p:sp>
    </p:spTree>
    <p:extLst>
      <p:ext uri="{BB962C8B-B14F-4D97-AF65-F5344CB8AC3E}">
        <p14:creationId xmlns:p14="http://schemas.microsoft.com/office/powerpoint/2010/main" val="4023447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66F94-A586-49A1-8527-CA3EFAF4F7B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F730B75-3A7D-49B5-A398-09DB86BED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BC09733-0611-4BB0-AA2C-5B80D96FEA85}"/>
              </a:ext>
            </a:extLst>
          </p:cNvPr>
          <p:cNvSpPr>
            <a:spLocks noGrp="1"/>
          </p:cNvSpPr>
          <p:nvPr>
            <p:ph type="dt" sz="half" idx="10"/>
          </p:nvPr>
        </p:nvSpPr>
        <p:spPr/>
        <p:txBody>
          <a:bodyPr/>
          <a:lstStyle/>
          <a:p>
            <a:fld id="{9B0B8BCB-B6AC-C54B-971B-138E2F4AA976}" type="datetime1">
              <a:rPr lang="fr-FR" smtClean="0"/>
              <a:t>23/09/2025</a:t>
            </a:fld>
            <a:endParaRPr lang="fr-FR"/>
          </a:p>
        </p:txBody>
      </p:sp>
      <p:sp>
        <p:nvSpPr>
          <p:cNvPr id="5" name="Espace réservé du pied de page 4">
            <a:extLst>
              <a:ext uri="{FF2B5EF4-FFF2-40B4-BE49-F238E27FC236}">
                <a16:creationId xmlns:a16="http://schemas.microsoft.com/office/drawing/2014/main" id="{32909F98-EDBF-4445-BD0B-D149742C2C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8959D7-1CBE-455B-9BA1-4AED9ED2EC29}"/>
              </a:ext>
            </a:extLst>
          </p:cNvPr>
          <p:cNvSpPr>
            <a:spLocks noGrp="1"/>
          </p:cNvSpPr>
          <p:nvPr>
            <p:ph type="sldNum" sz="quarter" idx="12"/>
          </p:nvPr>
        </p:nvSpPr>
        <p:spPr>
          <a:xfrm>
            <a:off x="9296400" y="6356350"/>
            <a:ext cx="2743200" cy="365125"/>
          </a:xfrm>
        </p:spPr>
        <p:txBody>
          <a:bodyPr/>
          <a:lstStyle>
            <a:lvl1pPr>
              <a:defRPr>
                <a:solidFill>
                  <a:sysClr val="windowText" lastClr="000000"/>
                </a:solidFill>
              </a:defRPr>
            </a:lvl1pPr>
          </a:lstStyle>
          <a:p>
            <a:fld id="{49F35EB4-1356-471B-A1B0-A792C852FA08}" type="slidenum">
              <a:rPr lang="fr-FR" smtClean="0"/>
              <a:pPr/>
              <a:t>‹N°›</a:t>
            </a:fld>
            <a:endParaRPr lang="fr-FR" dirty="0"/>
          </a:p>
        </p:txBody>
      </p:sp>
      <p:pic>
        <p:nvPicPr>
          <p:cNvPr id="7" name="Image 6">
            <a:extLst>
              <a:ext uri="{FF2B5EF4-FFF2-40B4-BE49-F238E27FC236}">
                <a16:creationId xmlns:a16="http://schemas.microsoft.com/office/drawing/2014/main" id="{BCF83168-AE2E-4DB1-824B-CFA8BFD1E2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774572" cy="886347"/>
          </a:xfrm>
          <a:prstGeom prst="rect">
            <a:avLst/>
          </a:prstGeom>
        </p:spPr>
      </p:pic>
    </p:spTree>
    <p:extLst>
      <p:ext uri="{BB962C8B-B14F-4D97-AF65-F5344CB8AC3E}">
        <p14:creationId xmlns:p14="http://schemas.microsoft.com/office/powerpoint/2010/main" val="176783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BE1E1-0692-4D9A-B6B5-AF8DC881A86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2BD4E59-DECB-4F7F-9391-D0930747815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B8A150-10AC-45D4-8D12-D8403B165843}"/>
              </a:ext>
            </a:extLst>
          </p:cNvPr>
          <p:cNvSpPr>
            <a:spLocks noGrp="1"/>
          </p:cNvSpPr>
          <p:nvPr>
            <p:ph type="dt" sz="half" idx="10"/>
          </p:nvPr>
        </p:nvSpPr>
        <p:spPr/>
        <p:txBody>
          <a:bodyPr/>
          <a:lstStyle/>
          <a:p>
            <a:fld id="{D0E9133B-3DA7-EE45-9FD7-A584F411C936}" type="datetime1">
              <a:rPr lang="fr-FR" smtClean="0"/>
              <a:t>23/09/2025</a:t>
            </a:fld>
            <a:endParaRPr lang="fr-FR"/>
          </a:p>
        </p:txBody>
      </p:sp>
      <p:sp>
        <p:nvSpPr>
          <p:cNvPr id="5" name="Espace réservé du pied de page 4">
            <a:extLst>
              <a:ext uri="{FF2B5EF4-FFF2-40B4-BE49-F238E27FC236}">
                <a16:creationId xmlns:a16="http://schemas.microsoft.com/office/drawing/2014/main" id="{5E1BBC65-2CAE-474A-B121-C651B72922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75E461-5B35-44D4-A567-4C8CFA313A48}"/>
              </a:ext>
            </a:extLst>
          </p:cNvPr>
          <p:cNvSpPr>
            <a:spLocks noGrp="1"/>
          </p:cNvSpPr>
          <p:nvPr>
            <p:ph type="sldNum" sz="quarter" idx="12"/>
          </p:nvPr>
        </p:nvSpPr>
        <p:spPr/>
        <p:txBody>
          <a:bodyPr/>
          <a:lstStyle/>
          <a:p>
            <a:fld id="{0D472E28-F890-4092-A76E-51E59A7AA2E1}" type="slidenum">
              <a:rPr lang="fr-FR" smtClean="0"/>
              <a:t>‹N°›</a:t>
            </a:fld>
            <a:endParaRPr lang="fr-FR"/>
          </a:p>
        </p:txBody>
      </p:sp>
    </p:spTree>
    <p:extLst>
      <p:ext uri="{BB962C8B-B14F-4D97-AF65-F5344CB8AC3E}">
        <p14:creationId xmlns:p14="http://schemas.microsoft.com/office/powerpoint/2010/main" val="141011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D9194E4-1377-4355-9440-DB98BC27A60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8A98C68-C0AE-4739-BD8E-DC5429A1F47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8A03B0-9395-4CDF-9DFF-5E62A751D654}"/>
              </a:ext>
            </a:extLst>
          </p:cNvPr>
          <p:cNvSpPr>
            <a:spLocks noGrp="1"/>
          </p:cNvSpPr>
          <p:nvPr>
            <p:ph type="dt" sz="half" idx="10"/>
          </p:nvPr>
        </p:nvSpPr>
        <p:spPr/>
        <p:txBody>
          <a:bodyPr/>
          <a:lstStyle/>
          <a:p>
            <a:fld id="{6AC25D4F-3A56-8049-8E7A-46AC5DFDAE62}" type="datetime1">
              <a:rPr lang="fr-FR" smtClean="0"/>
              <a:t>23/09/2025</a:t>
            </a:fld>
            <a:endParaRPr lang="fr-FR"/>
          </a:p>
        </p:txBody>
      </p:sp>
      <p:sp>
        <p:nvSpPr>
          <p:cNvPr id="5" name="Espace réservé du pied de page 4">
            <a:extLst>
              <a:ext uri="{FF2B5EF4-FFF2-40B4-BE49-F238E27FC236}">
                <a16:creationId xmlns:a16="http://schemas.microsoft.com/office/drawing/2014/main" id="{A063A467-5374-4062-A4DB-C45342FFBD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9DF1D8-CA14-4B70-92F5-55DC174AD1A8}"/>
              </a:ext>
            </a:extLst>
          </p:cNvPr>
          <p:cNvSpPr>
            <a:spLocks noGrp="1"/>
          </p:cNvSpPr>
          <p:nvPr>
            <p:ph type="sldNum" sz="quarter" idx="12"/>
          </p:nvPr>
        </p:nvSpPr>
        <p:spPr/>
        <p:txBody>
          <a:bodyPr/>
          <a:lstStyle/>
          <a:p>
            <a:fld id="{0D472E28-F890-4092-A76E-51E59A7AA2E1}" type="slidenum">
              <a:rPr lang="fr-FR" smtClean="0"/>
              <a:t>‹N°›</a:t>
            </a:fld>
            <a:endParaRPr lang="fr-FR"/>
          </a:p>
        </p:txBody>
      </p:sp>
    </p:spTree>
    <p:extLst>
      <p:ext uri="{BB962C8B-B14F-4D97-AF65-F5344CB8AC3E}">
        <p14:creationId xmlns:p14="http://schemas.microsoft.com/office/powerpoint/2010/main" val="282499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Titre et contenu v2">
    <p:spTree>
      <p:nvGrpSpPr>
        <p:cNvPr id="1" name=""/>
        <p:cNvGrpSpPr/>
        <p:nvPr/>
      </p:nvGrpSpPr>
      <p:grpSpPr bwMode="auto">
        <a:xfrm>
          <a:off x="0" y="0"/>
          <a:ext cx="0" cy="0"/>
          <a:chOff x="0" y="0"/>
          <a:chExt cx="0" cy="0"/>
        </a:xfrm>
      </p:grpSpPr>
      <p:sp>
        <p:nvSpPr>
          <p:cNvPr id="16" name="Titre 15"/>
          <p:cNvSpPr>
            <a:spLocks noGrp="1"/>
          </p:cNvSpPr>
          <p:nvPr>
            <p:ph type="title"/>
          </p:nvPr>
        </p:nvSpPr>
        <p:spPr bwMode="auto">
          <a:xfrm>
            <a:off x="910277" y="1380485"/>
            <a:ext cx="10365629" cy="1041104"/>
          </a:xfrm>
        </p:spPr>
        <p:txBody>
          <a:bodyPr>
            <a:normAutofit/>
          </a:bodyPr>
          <a:lstStyle>
            <a:lvl1pPr>
              <a:defRPr sz="3200">
                <a:solidFill>
                  <a:schemeClr val="bg1"/>
                </a:solidFill>
              </a:defRPr>
            </a:lvl1pPr>
          </a:lstStyle>
          <a:p>
            <a:pPr>
              <a:defRPr/>
            </a:pPr>
            <a:r>
              <a:rPr lang="fr-FR"/>
              <a:t>Modifiez le style du titre</a:t>
            </a:r>
          </a:p>
        </p:txBody>
      </p:sp>
      <p:sp>
        <p:nvSpPr>
          <p:cNvPr id="18" name="Espace réservé du texte 17"/>
          <p:cNvSpPr>
            <a:spLocks noGrp="1"/>
          </p:cNvSpPr>
          <p:nvPr>
            <p:ph type="body" sz="quarter" idx="10"/>
          </p:nvPr>
        </p:nvSpPr>
        <p:spPr bwMode="auto">
          <a:xfrm>
            <a:off x="909638" y="2570400"/>
            <a:ext cx="9026362" cy="323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pic>
        <p:nvPicPr>
          <p:cNvPr id="5" name="Image 4">
            <a:extLst>
              <a:ext uri="{FF2B5EF4-FFF2-40B4-BE49-F238E27FC236}">
                <a16:creationId xmlns:a16="http://schemas.microsoft.com/office/drawing/2014/main" id="{E501C711-C171-4CE3-800A-6513BF1EF2F1}"/>
              </a:ext>
            </a:extLst>
          </p:cNvPr>
          <p:cNvPicPr>
            <a:picLocks noChangeAspect="1"/>
          </p:cNvPicPr>
          <p:nvPr userDrawn="1"/>
        </p:nvPicPr>
        <p:blipFill>
          <a:blip r:embed="rId2"/>
          <a:stretch>
            <a:fillRect/>
          </a:stretch>
        </p:blipFill>
        <p:spPr>
          <a:xfrm>
            <a:off x="136732" y="123002"/>
            <a:ext cx="1155149" cy="532763"/>
          </a:xfrm>
          <a:prstGeom prst="rect">
            <a:avLst/>
          </a:prstGeom>
        </p:spPr>
      </p:pic>
      <p:pic>
        <p:nvPicPr>
          <p:cNvPr id="6" name="Image 5">
            <a:extLst>
              <a:ext uri="{FF2B5EF4-FFF2-40B4-BE49-F238E27FC236}">
                <a16:creationId xmlns:a16="http://schemas.microsoft.com/office/drawing/2014/main" id="{097A0A29-FE54-4E7C-86B7-6E67B17EE15A}"/>
              </a:ext>
            </a:extLst>
          </p:cNvPr>
          <p:cNvPicPr>
            <a:picLocks noChangeAspect="1"/>
          </p:cNvPicPr>
          <p:nvPr userDrawn="1"/>
        </p:nvPicPr>
        <p:blipFill>
          <a:blip r:embed="rId3"/>
          <a:stretch>
            <a:fillRect/>
          </a:stretch>
        </p:blipFill>
        <p:spPr>
          <a:xfrm>
            <a:off x="308622" y="655765"/>
            <a:ext cx="864496" cy="604347"/>
          </a:xfrm>
          <a:prstGeom prst="rect">
            <a:avLst/>
          </a:prstGeom>
        </p:spPr>
      </p:pic>
    </p:spTree>
    <p:extLst>
      <p:ext uri="{BB962C8B-B14F-4D97-AF65-F5344CB8AC3E}">
        <p14:creationId xmlns:p14="http://schemas.microsoft.com/office/powerpoint/2010/main" val="255233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4532" y="1381193"/>
            <a:ext cx="2417404" cy="590290"/>
          </a:xfrm>
          <a:prstGeom prst="rect">
            <a:avLst/>
          </a:prstGeom>
        </p:spPr>
        <p:txBody>
          <a:bodyPr wrap="square" lIns="0" tIns="0" rIns="0" bIns="0">
            <a:spAutoFit/>
          </a:bodyPr>
          <a:lstStyle>
            <a:lvl1pPr>
              <a:defRPr sz="4262" b="0" i="0">
                <a:solidFill>
                  <a:srgbClr val="EFA12D"/>
                </a:solidFill>
                <a:latin typeface="Calibri"/>
                <a:cs typeface="Calibri"/>
              </a:defRPr>
            </a:lvl1pPr>
          </a:lstStyle>
          <a:p>
            <a:endParaRPr/>
          </a:p>
        </p:txBody>
      </p:sp>
      <p:sp>
        <p:nvSpPr>
          <p:cNvPr id="3" name="Holder 3"/>
          <p:cNvSpPr>
            <a:spLocks noGrp="1"/>
          </p:cNvSpPr>
          <p:nvPr>
            <p:ph type="subTitle" idx="4"/>
          </p:nvPr>
        </p:nvSpPr>
        <p:spPr>
          <a:xfrm>
            <a:off x="1828800" y="3840480"/>
            <a:ext cx="8534400" cy="238655"/>
          </a:xfrm>
          <a:prstGeom prst="rect">
            <a:avLst/>
          </a:prstGeom>
        </p:spPr>
        <p:txBody>
          <a:bodyPr wrap="square" lIns="0" tIns="0" rIns="0" bIns="0">
            <a:spAutoFit/>
          </a:bodyPr>
          <a:lstStyle>
            <a:lvl1pPr>
              <a:defRPr sz="1723" b="0" i="0">
                <a:solidFill>
                  <a:srgbClr val="26262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9/23/2025</a:t>
            </a:fld>
            <a:endParaRPr lang="en-US"/>
          </a:p>
        </p:txBody>
      </p:sp>
      <p:sp>
        <p:nvSpPr>
          <p:cNvPr id="6" name="Holder 6"/>
          <p:cNvSpPr>
            <a:spLocks noGrp="1"/>
          </p:cNvSpPr>
          <p:nvPr>
            <p:ph type="sldNum" sz="quarter" idx="7"/>
          </p:nvPr>
        </p:nvSpPr>
        <p:spPr/>
        <p:txBody>
          <a:bodyPr lIns="0" tIns="0" rIns="0" bIns="0"/>
          <a:lstStyle>
            <a:lvl1pPr>
              <a:defRPr sz="1406" b="0" i="0">
                <a:solidFill>
                  <a:schemeClr val="tx1"/>
                </a:solidFill>
                <a:latin typeface="Calibri"/>
                <a:cs typeface="Calibri"/>
              </a:defRPr>
            </a:lvl1pPr>
          </a:lstStyle>
          <a:p>
            <a:pPr marL="34549">
              <a:lnSpc>
                <a:spcPts val="1451"/>
              </a:lnSpc>
            </a:pPr>
            <a:fld id="{81D60167-4931-47E6-BA6A-407CBD079E47}" type="slidenum">
              <a:rPr lang="fr-FR" spc="-45" smtClean="0"/>
              <a:pPr marL="34549">
                <a:lnSpc>
                  <a:spcPts val="1451"/>
                </a:lnSpc>
              </a:pPr>
              <a:t>‹N°›</a:t>
            </a:fld>
            <a:endParaRPr lang="fr-FR" spc="-45" dirty="0"/>
          </a:p>
        </p:txBody>
      </p:sp>
    </p:spTree>
    <p:extLst>
      <p:ext uri="{BB962C8B-B14F-4D97-AF65-F5344CB8AC3E}">
        <p14:creationId xmlns:p14="http://schemas.microsoft.com/office/powerpoint/2010/main" val="3440974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ve de pag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104899" y="152401"/>
            <a:ext cx="10934700" cy="800100"/>
          </a:xfrm>
          <a:prstGeom prst="rect">
            <a:avLst/>
          </a:prstGeom>
        </p:spPr>
        <p:txBody>
          <a:bodyPr anchor="b"/>
          <a:lstStyle>
            <a:lvl1pPr algn="l">
              <a:defRPr sz="5400" b="1" baseline="0">
                <a:solidFill>
                  <a:srgbClr val="FAA634"/>
                </a:solidFill>
              </a:defRPr>
            </a:lvl1pPr>
          </a:lstStyle>
          <a:p>
            <a:r>
              <a:rPr lang="fr-FR" dirty="0" smtClean="0"/>
              <a:t>Titre (diapositive de suite)</a:t>
            </a:r>
            <a:endParaRPr lang="fr-FR" dirty="0"/>
          </a:p>
        </p:txBody>
      </p:sp>
      <p:sp>
        <p:nvSpPr>
          <p:cNvPr id="10" name="Espace réservé du contenu 9"/>
          <p:cNvSpPr>
            <a:spLocks noGrp="1"/>
          </p:cNvSpPr>
          <p:nvPr>
            <p:ph sz="quarter" idx="11" hasCustomPrompt="1"/>
          </p:nvPr>
        </p:nvSpPr>
        <p:spPr>
          <a:xfrm>
            <a:off x="7429501" y="1266825"/>
            <a:ext cx="4610100" cy="53911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smtClean="0"/>
              <a:t>Espace éventuellement réservé aux illustrations - à défaut étirer la zone ci-contre.</a:t>
            </a:r>
          </a:p>
        </p:txBody>
      </p:sp>
      <p:sp>
        <p:nvSpPr>
          <p:cNvPr id="12" name="Espace réservé du texte 11"/>
          <p:cNvSpPr>
            <a:spLocks noGrp="1"/>
          </p:cNvSpPr>
          <p:nvPr>
            <p:ph type="body" sz="quarter" idx="12" hasCustomPrompt="1"/>
          </p:nvPr>
        </p:nvSpPr>
        <p:spPr>
          <a:xfrm>
            <a:off x="1104901" y="1266825"/>
            <a:ext cx="6134100" cy="5391150"/>
          </a:xfrm>
          <a:prstGeom prst="rect">
            <a:avLst/>
          </a:prstGeom>
        </p:spPr>
        <p:txBody>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fr-FR" dirty="0" smtClean="0"/>
              <a:t>Texte ou énumération</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137603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A6DB79-87BC-4F6B-B437-DD18E6D248C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B9E8569-45B5-455A-BE08-9643A4363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D52AC78-D177-400D-831F-5DB2670C76B1}"/>
              </a:ext>
            </a:extLst>
          </p:cNvPr>
          <p:cNvSpPr>
            <a:spLocks noGrp="1"/>
          </p:cNvSpPr>
          <p:nvPr>
            <p:ph type="dt" sz="half" idx="10"/>
          </p:nvPr>
        </p:nvSpPr>
        <p:spPr/>
        <p:txBody>
          <a:bodyPr/>
          <a:lstStyle/>
          <a:p>
            <a:fld id="{5F6D2A1E-438A-4048-81F2-8DEFD5DB5090}" type="datetimeFigureOut">
              <a:rPr lang="fr-FR" smtClean="0"/>
              <a:t>23/09/2025</a:t>
            </a:fld>
            <a:endParaRPr lang="fr-FR"/>
          </a:p>
        </p:txBody>
      </p:sp>
      <p:sp>
        <p:nvSpPr>
          <p:cNvPr id="5" name="Espace réservé du pied de page 4">
            <a:extLst>
              <a:ext uri="{FF2B5EF4-FFF2-40B4-BE49-F238E27FC236}">
                <a16:creationId xmlns:a16="http://schemas.microsoft.com/office/drawing/2014/main" id="{ED9FEA14-7DB4-4BF8-BF87-AB64F5E971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63CB86-C3EC-415E-BE6F-8D9E6FB0389C}"/>
              </a:ext>
            </a:extLst>
          </p:cNvPr>
          <p:cNvSpPr>
            <a:spLocks noGrp="1"/>
          </p:cNvSpPr>
          <p:nvPr>
            <p:ph type="sldNum" sz="quarter" idx="12"/>
          </p:nvPr>
        </p:nvSpPr>
        <p:spPr/>
        <p:txBody>
          <a:bodyPr/>
          <a:lstStyle/>
          <a:p>
            <a:fld id="{78263AE7-A995-4FCC-881E-72DFA990F882}" type="slidenum">
              <a:rPr lang="fr-FR" smtClean="0"/>
              <a:t>‹N°›</a:t>
            </a:fld>
            <a:endParaRPr lang="fr-FR"/>
          </a:p>
        </p:txBody>
      </p:sp>
    </p:spTree>
    <p:extLst>
      <p:ext uri="{BB962C8B-B14F-4D97-AF65-F5344CB8AC3E}">
        <p14:creationId xmlns:p14="http://schemas.microsoft.com/office/powerpoint/2010/main" val="3272090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84ACF-7AB9-4854-AD55-12FDCC06DD9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C48139C-742A-4065-9D8A-314A19941C7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ED8A624-50AA-4B53-ACA1-9C4AC1E54537}"/>
              </a:ext>
            </a:extLst>
          </p:cNvPr>
          <p:cNvSpPr>
            <a:spLocks noGrp="1"/>
          </p:cNvSpPr>
          <p:nvPr>
            <p:ph type="dt" sz="half" idx="10"/>
          </p:nvPr>
        </p:nvSpPr>
        <p:spPr/>
        <p:txBody>
          <a:bodyPr/>
          <a:lstStyle/>
          <a:p>
            <a:fld id="{5F6D2A1E-438A-4048-81F2-8DEFD5DB5090}" type="datetimeFigureOut">
              <a:rPr lang="fr-FR" smtClean="0"/>
              <a:t>23/09/2025</a:t>
            </a:fld>
            <a:endParaRPr lang="fr-FR"/>
          </a:p>
        </p:txBody>
      </p:sp>
      <p:sp>
        <p:nvSpPr>
          <p:cNvPr id="5" name="Espace réservé du pied de page 4">
            <a:extLst>
              <a:ext uri="{FF2B5EF4-FFF2-40B4-BE49-F238E27FC236}">
                <a16:creationId xmlns:a16="http://schemas.microsoft.com/office/drawing/2014/main" id="{73BA45D4-AC8C-4E4B-9A35-8CAB448EB5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CE3CCF-B9B4-4F37-8FE7-A42B9D2347FD}"/>
              </a:ext>
            </a:extLst>
          </p:cNvPr>
          <p:cNvSpPr>
            <a:spLocks noGrp="1"/>
          </p:cNvSpPr>
          <p:nvPr>
            <p:ph type="sldNum" sz="quarter" idx="12"/>
          </p:nvPr>
        </p:nvSpPr>
        <p:spPr/>
        <p:txBody>
          <a:bodyPr/>
          <a:lstStyle/>
          <a:p>
            <a:fld id="{78263AE7-A995-4FCC-881E-72DFA990F882}" type="slidenum">
              <a:rPr lang="fr-FR" smtClean="0"/>
              <a:t>‹N°›</a:t>
            </a:fld>
            <a:endParaRPr lang="fr-FR"/>
          </a:p>
        </p:txBody>
      </p:sp>
    </p:spTree>
    <p:extLst>
      <p:ext uri="{BB962C8B-B14F-4D97-AF65-F5344CB8AC3E}">
        <p14:creationId xmlns:p14="http://schemas.microsoft.com/office/powerpoint/2010/main" val="1061636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6028E-E1FC-4DFF-9F46-BC4F108D835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90E1559-509D-4626-9E12-B77089925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DDE5D64-7EAF-43E2-968D-AA484512966E}"/>
              </a:ext>
            </a:extLst>
          </p:cNvPr>
          <p:cNvSpPr>
            <a:spLocks noGrp="1"/>
          </p:cNvSpPr>
          <p:nvPr>
            <p:ph type="dt" sz="half" idx="10"/>
          </p:nvPr>
        </p:nvSpPr>
        <p:spPr/>
        <p:txBody>
          <a:bodyPr/>
          <a:lstStyle/>
          <a:p>
            <a:fld id="{5F6D2A1E-438A-4048-81F2-8DEFD5DB5090}" type="datetimeFigureOut">
              <a:rPr lang="fr-FR" smtClean="0"/>
              <a:t>23/09/2025</a:t>
            </a:fld>
            <a:endParaRPr lang="fr-FR"/>
          </a:p>
        </p:txBody>
      </p:sp>
      <p:sp>
        <p:nvSpPr>
          <p:cNvPr id="5" name="Espace réservé du pied de page 4">
            <a:extLst>
              <a:ext uri="{FF2B5EF4-FFF2-40B4-BE49-F238E27FC236}">
                <a16:creationId xmlns:a16="http://schemas.microsoft.com/office/drawing/2014/main" id="{72BA3254-9CBF-499A-A83D-0317661209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CC0D9D-1C75-4231-8404-4F94DAD535C8}"/>
              </a:ext>
            </a:extLst>
          </p:cNvPr>
          <p:cNvSpPr>
            <a:spLocks noGrp="1"/>
          </p:cNvSpPr>
          <p:nvPr>
            <p:ph type="sldNum" sz="quarter" idx="12"/>
          </p:nvPr>
        </p:nvSpPr>
        <p:spPr/>
        <p:txBody>
          <a:bodyPr/>
          <a:lstStyle/>
          <a:p>
            <a:fld id="{78263AE7-A995-4FCC-881E-72DFA990F882}" type="slidenum">
              <a:rPr lang="fr-FR" smtClean="0"/>
              <a:t>‹N°›</a:t>
            </a:fld>
            <a:endParaRPr lang="fr-FR"/>
          </a:p>
        </p:txBody>
      </p:sp>
    </p:spTree>
    <p:extLst>
      <p:ext uri="{BB962C8B-B14F-4D97-AF65-F5344CB8AC3E}">
        <p14:creationId xmlns:p14="http://schemas.microsoft.com/office/powerpoint/2010/main" val="3933992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81C65D-5460-486D-A32F-16E2A28368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FDAD7DA-45F4-433B-87DD-F88677E0175A}"/>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BCC3524-6FAA-4355-8F94-BB704A2787DC}"/>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90CA47C-B839-42B1-A472-DCB4B713F00F}"/>
              </a:ext>
            </a:extLst>
          </p:cNvPr>
          <p:cNvSpPr>
            <a:spLocks noGrp="1"/>
          </p:cNvSpPr>
          <p:nvPr>
            <p:ph type="dt" sz="half" idx="10"/>
          </p:nvPr>
        </p:nvSpPr>
        <p:spPr/>
        <p:txBody>
          <a:bodyPr/>
          <a:lstStyle/>
          <a:p>
            <a:fld id="{5F6D2A1E-438A-4048-81F2-8DEFD5DB5090}" type="datetimeFigureOut">
              <a:rPr lang="fr-FR" smtClean="0"/>
              <a:t>23/09/2025</a:t>
            </a:fld>
            <a:endParaRPr lang="fr-FR"/>
          </a:p>
        </p:txBody>
      </p:sp>
      <p:sp>
        <p:nvSpPr>
          <p:cNvPr id="6" name="Espace réservé du pied de page 5">
            <a:extLst>
              <a:ext uri="{FF2B5EF4-FFF2-40B4-BE49-F238E27FC236}">
                <a16:creationId xmlns:a16="http://schemas.microsoft.com/office/drawing/2014/main" id="{E06C8754-704B-40C3-B957-5FFF50A66A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D9BCB4-9014-482C-95D3-1458A4F55760}"/>
              </a:ext>
            </a:extLst>
          </p:cNvPr>
          <p:cNvSpPr>
            <a:spLocks noGrp="1"/>
          </p:cNvSpPr>
          <p:nvPr>
            <p:ph type="sldNum" sz="quarter" idx="12"/>
          </p:nvPr>
        </p:nvSpPr>
        <p:spPr/>
        <p:txBody>
          <a:bodyPr/>
          <a:lstStyle/>
          <a:p>
            <a:fld id="{78263AE7-A995-4FCC-881E-72DFA990F882}" type="slidenum">
              <a:rPr lang="fr-FR" smtClean="0"/>
              <a:t>‹N°›</a:t>
            </a:fld>
            <a:endParaRPr lang="fr-FR"/>
          </a:p>
        </p:txBody>
      </p:sp>
    </p:spTree>
    <p:extLst>
      <p:ext uri="{BB962C8B-B14F-4D97-AF65-F5344CB8AC3E}">
        <p14:creationId xmlns:p14="http://schemas.microsoft.com/office/powerpoint/2010/main" val="2493592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358D2-1DE1-4C6D-96AA-504E112F59F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8310337-6B0F-4B4A-AB1D-1DE92C3410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BDDD3B4-C1DA-4FAD-9289-8517CA6F880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55BF3AD-EC4C-48DC-8993-993F80BA83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D5426A9-D97A-4440-96B4-131F7F9D6FA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DE1C555-26A4-4E41-A5CF-89285D4BF5DD}"/>
              </a:ext>
            </a:extLst>
          </p:cNvPr>
          <p:cNvSpPr>
            <a:spLocks noGrp="1"/>
          </p:cNvSpPr>
          <p:nvPr>
            <p:ph type="dt" sz="half" idx="10"/>
          </p:nvPr>
        </p:nvSpPr>
        <p:spPr/>
        <p:txBody>
          <a:bodyPr/>
          <a:lstStyle/>
          <a:p>
            <a:fld id="{5F6D2A1E-438A-4048-81F2-8DEFD5DB5090}" type="datetimeFigureOut">
              <a:rPr lang="fr-FR" smtClean="0"/>
              <a:t>23/09/2025</a:t>
            </a:fld>
            <a:endParaRPr lang="fr-FR"/>
          </a:p>
        </p:txBody>
      </p:sp>
      <p:sp>
        <p:nvSpPr>
          <p:cNvPr id="8" name="Espace réservé du pied de page 7">
            <a:extLst>
              <a:ext uri="{FF2B5EF4-FFF2-40B4-BE49-F238E27FC236}">
                <a16:creationId xmlns:a16="http://schemas.microsoft.com/office/drawing/2014/main" id="{CE98E961-4A3B-4B38-A709-89C5908ED99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52934A4-D92D-4663-B8A4-2A4AD75B9B9C}"/>
              </a:ext>
            </a:extLst>
          </p:cNvPr>
          <p:cNvSpPr>
            <a:spLocks noGrp="1"/>
          </p:cNvSpPr>
          <p:nvPr>
            <p:ph type="sldNum" sz="quarter" idx="12"/>
          </p:nvPr>
        </p:nvSpPr>
        <p:spPr/>
        <p:txBody>
          <a:bodyPr/>
          <a:lstStyle/>
          <a:p>
            <a:fld id="{78263AE7-A995-4FCC-881E-72DFA990F882}" type="slidenum">
              <a:rPr lang="fr-FR" smtClean="0"/>
              <a:t>‹N°›</a:t>
            </a:fld>
            <a:endParaRPr lang="fr-FR"/>
          </a:p>
        </p:txBody>
      </p:sp>
    </p:spTree>
    <p:extLst>
      <p:ext uri="{BB962C8B-B14F-4D97-AF65-F5344CB8AC3E}">
        <p14:creationId xmlns:p14="http://schemas.microsoft.com/office/powerpoint/2010/main" val="243972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10047-76C7-4F4A-8473-BD8A24FAFAE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E5AD99-2AA5-4377-A14C-4414BC9F1B6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8B9E70-4A8F-4845-967A-2E94C5D51300}"/>
              </a:ext>
            </a:extLst>
          </p:cNvPr>
          <p:cNvSpPr>
            <a:spLocks noGrp="1"/>
          </p:cNvSpPr>
          <p:nvPr>
            <p:ph type="dt" sz="half" idx="10"/>
          </p:nvPr>
        </p:nvSpPr>
        <p:spPr/>
        <p:txBody>
          <a:bodyPr/>
          <a:lstStyle/>
          <a:p>
            <a:fld id="{A7BFCFDE-0C64-DE4D-8F0B-774472E68434}" type="datetime1">
              <a:rPr lang="fr-FR" smtClean="0"/>
              <a:t>23/09/2025</a:t>
            </a:fld>
            <a:endParaRPr lang="fr-FR"/>
          </a:p>
        </p:txBody>
      </p:sp>
      <p:sp>
        <p:nvSpPr>
          <p:cNvPr id="5" name="Espace réservé du pied de page 4">
            <a:extLst>
              <a:ext uri="{FF2B5EF4-FFF2-40B4-BE49-F238E27FC236}">
                <a16:creationId xmlns:a16="http://schemas.microsoft.com/office/drawing/2014/main" id="{687E7540-2204-4C7F-8905-284D7A6204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405B8E-CC1D-4F01-9EAF-92AA14F679AD}"/>
              </a:ext>
            </a:extLst>
          </p:cNvPr>
          <p:cNvSpPr>
            <a:spLocks noGrp="1"/>
          </p:cNvSpPr>
          <p:nvPr>
            <p:ph type="sldNum" sz="quarter" idx="12"/>
          </p:nvPr>
        </p:nvSpPr>
        <p:spPr/>
        <p:txBody>
          <a:bodyPr/>
          <a:lstStyle/>
          <a:p>
            <a:fld id="{0D472E28-F890-4092-A76E-51E59A7AA2E1}" type="slidenum">
              <a:rPr lang="fr-FR" smtClean="0"/>
              <a:t>‹N°›</a:t>
            </a:fld>
            <a:endParaRPr lang="fr-FR" dirty="0"/>
          </a:p>
        </p:txBody>
      </p:sp>
    </p:spTree>
    <p:extLst>
      <p:ext uri="{BB962C8B-B14F-4D97-AF65-F5344CB8AC3E}">
        <p14:creationId xmlns:p14="http://schemas.microsoft.com/office/powerpoint/2010/main" val="4177759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882992-359C-4484-8D3B-ECAF37A6E85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BCD6FC4-EECD-48FE-BC3C-9DBAAA5BB764}"/>
              </a:ext>
            </a:extLst>
          </p:cNvPr>
          <p:cNvSpPr>
            <a:spLocks noGrp="1"/>
          </p:cNvSpPr>
          <p:nvPr>
            <p:ph type="dt" sz="half" idx="10"/>
          </p:nvPr>
        </p:nvSpPr>
        <p:spPr/>
        <p:txBody>
          <a:bodyPr/>
          <a:lstStyle/>
          <a:p>
            <a:fld id="{5F6D2A1E-438A-4048-81F2-8DEFD5DB5090}" type="datetimeFigureOut">
              <a:rPr lang="fr-FR" smtClean="0"/>
              <a:t>23/09/2025</a:t>
            </a:fld>
            <a:endParaRPr lang="fr-FR"/>
          </a:p>
        </p:txBody>
      </p:sp>
      <p:sp>
        <p:nvSpPr>
          <p:cNvPr id="4" name="Espace réservé du pied de page 3">
            <a:extLst>
              <a:ext uri="{FF2B5EF4-FFF2-40B4-BE49-F238E27FC236}">
                <a16:creationId xmlns:a16="http://schemas.microsoft.com/office/drawing/2014/main" id="{815A48B3-AB77-463E-8E74-C51DBD09218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755651B-417D-4776-9EE3-F69FAFDA6924}"/>
              </a:ext>
            </a:extLst>
          </p:cNvPr>
          <p:cNvSpPr>
            <a:spLocks noGrp="1"/>
          </p:cNvSpPr>
          <p:nvPr>
            <p:ph type="sldNum" sz="quarter" idx="12"/>
          </p:nvPr>
        </p:nvSpPr>
        <p:spPr/>
        <p:txBody>
          <a:bodyPr/>
          <a:lstStyle/>
          <a:p>
            <a:fld id="{78263AE7-A995-4FCC-881E-72DFA990F882}" type="slidenum">
              <a:rPr lang="fr-FR" smtClean="0"/>
              <a:t>‹N°›</a:t>
            </a:fld>
            <a:endParaRPr lang="fr-FR"/>
          </a:p>
        </p:txBody>
      </p:sp>
    </p:spTree>
    <p:extLst>
      <p:ext uri="{BB962C8B-B14F-4D97-AF65-F5344CB8AC3E}">
        <p14:creationId xmlns:p14="http://schemas.microsoft.com/office/powerpoint/2010/main" val="3312434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FD59F3D-FC34-498A-9683-8FAF76B54744}"/>
              </a:ext>
            </a:extLst>
          </p:cNvPr>
          <p:cNvSpPr>
            <a:spLocks noGrp="1"/>
          </p:cNvSpPr>
          <p:nvPr>
            <p:ph type="dt" sz="half" idx="10"/>
          </p:nvPr>
        </p:nvSpPr>
        <p:spPr/>
        <p:txBody>
          <a:bodyPr/>
          <a:lstStyle/>
          <a:p>
            <a:fld id="{5F6D2A1E-438A-4048-81F2-8DEFD5DB5090}" type="datetimeFigureOut">
              <a:rPr lang="fr-FR" smtClean="0"/>
              <a:t>23/09/2025</a:t>
            </a:fld>
            <a:endParaRPr lang="fr-FR"/>
          </a:p>
        </p:txBody>
      </p:sp>
      <p:sp>
        <p:nvSpPr>
          <p:cNvPr id="3" name="Espace réservé du pied de page 2">
            <a:extLst>
              <a:ext uri="{FF2B5EF4-FFF2-40B4-BE49-F238E27FC236}">
                <a16:creationId xmlns:a16="http://schemas.microsoft.com/office/drawing/2014/main" id="{938B9D33-27F7-4F18-B50E-079F6AA231A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E58D20C-44F8-4AA4-A02C-1B9591B7D1D6}"/>
              </a:ext>
            </a:extLst>
          </p:cNvPr>
          <p:cNvSpPr>
            <a:spLocks noGrp="1"/>
          </p:cNvSpPr>
          <p:nvPr>
            <p:ph type="sldNum" sz="quarter" idx="12"/>
          </p:nvPr>
        </p:nvSpPr>
        <p:spPr/>
        <p:txBody>
          <a:bodyPr/>
          <a:lstStyle/>
          <a:p>
            <a:fld id="{78263AE7-A995-4FCC-881E-72DFA990F882}" type="slidenum">
              <a:rPr lang="fr-FR" smtClean="0"/>
              <a:t>‹N°›</a:t>
            </a:fld>
            <a:endParaRPr lang="fr-FR"/>
          </a:p>
        </p:txBody>
      </p:sp>
    </p:spTree>
    <p:extLst>
      <p:ext uri="{BB962C8B-B14F-4D97-AF65-F5344CB8AC3E}">
        <p14:creationId xmlns:p14="http://schemas.microsoft.com/office/powerpoint/2010/main" val="4071553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F78398-4F9A-4AE1-BC54-D370DCD15A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96D19E3-86ED-488B-9CD8-70DD55F26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5E57081-4852-4529-A155-9E495B79C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B968BAC-ABAC-40AE-85BE-F4C19BEB5897}"/>
              </a:ext>
            </a:extLst>
          </p:cNvPr>
          <p:cNvSpPr>
            <a:spLocks noGrp="1"/>
          </p:cNvSpPr>
          <p:nvPr>
            <p:ph type="dt" sz="half" idx="10"/>
          </p:nvPr>
        </p:nvSpPr>
        <p:spPr/>
        <p:txBody>
          <a:bodyPr/>
          <a:lstStyle/>
          <a:p>
            <a:fld id="{5F6D2A1E-438A-4048-81F2-8DEFD5DB5090}" type="datetimeFigureOut">
              <a:rPr lang="fr-FR" smtClean="0"/>
              <a:t>23/09/2025</a:t>
            </a:fld>
            <a:endParaRPr lang="fr-FR"/>
          </a:p>
        </p:txBody>
      </p:sp>
      <p:sp>
        <p:nvSpPr>
          <p:cNvPr id="6" name="Espace réservé du pied de page 5">
            <a:extLst>
              <a:ext uri="{FF2B5EF4-FFF2-40B4-BE49-F238E27FC236}">
                <a16:creationId xmlns:a16="http://schemas.microsoft.com/office/drawing/2014/main" id="{619CAD8A-9382-4B36-9C59-99AA94B0C64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D7AD2A8-EFC9-497D-BF63-E8DCB70381DB}"/>
              </a:ext>
            </a:extLst>
          </p:cNvPr>
          <p:cNvSpPr>
            <a:spLocks noGrp="1"/>
          </p:cNvSpPr>
          <p:nvPr>
            <p:ph type="sldNum" sz="quarter" idx="12"/>
          </p:nvPr>
        </p:nvSpPr>
        <p:spPr/>
        <p:txBody>
          <a:bodyPr/>
          <a:lstStyle/>
          <a:p>
            <a:fld id="{78263AE7-A995-4FCC-881E-72DFA990F882}" type="slidenum">
              <a:rPr lang="fr-FR" smtClean="0"/>
              <a:t>‹N°›</a:t>
            </a:fld>
            <a:endParaRPr lang="fr-FR"/>
          </a:p>
        </p:txBody>
      </p:sp>
    </p:spTree>
    <p:extLst>
      <p:ext uri="{BB962C8B-B14F-4D97-AF65-F5344CB8AC3E}">
        <p14:creationId xmlns:p14="http://schemas.microsoft.com/office/powerpoint/2010/main" val="503792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DF3394-6AD2-4A64-AFB7-EEBB001F62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DFD3803-12D4-44EB-8B75-41FBBC97F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992F72D-20EF-4E4C-92DB-81C05D75E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2FA2069-C042-4641-96BD-5984AAAC85E3}"/>
              </a:ext>
            </a:extLst>
          </p:cNvPr>
          <p:cNvSpPr>
            <a:spLocks noGrp="1"/>
          </p:cNvSpPr>
          <p:nvPr>
            <p:ph type="dt" sz="half" idx="10"/>
          </p:nvPr>
        </p:nvSpPr>
        <p:spPr/>
        <p:txBody>
          <a:bodyPr/>
          <a:lstStyle/>
          <a:p>
            <a:fld id="{5F6D2A1E-438A-4048-81F2-8DEFD5DB5090}" type="datetimeFigureOut">
              <a:rPr lang="fr-FR" smtClean="0"/>
              <a:t>23/09/2025</a:t>
            </a:fld>
            <a:endParaRPr lang="fr-FR"/>
          </a:p>
        </p:txBody>
      </p:sp>
      <p:sp>
        <p:nvSpPr>
          <p:cNvPr id="6" name="Espace réservé du pied de page 5">
            <a:extLst>
              <a:ext uri="{FF2B5EF4-FFF2-40B4-BE49-F238E27FC236}">
                <a16:creationId xmlns:a16="http://schemas.microsoft.com/office/drawing/2014/main" id="{34685E62-9B21-4DF4-AA5E-4FF5692C762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30A70-16B6-42AD-8136-6B4A1FDD0CC4}"/>
              </a:ext>
            </a:extLst>
          </p:cNvPr>
          <p:cNvSpPr>
            <a:spLocks noGrp="1"/>
          </p:cNvSpPr>
          <p:nvPr>
            <p:ph type="sldNum" sz="quarter" idx="12"/>
          </p:nvPr>
        </p:nvSpPr>
        <p:spPr/>
        <p:txBody>
          <a:bodyPr/>
          <a:lstStyle/>
          <a:p>
            <a:fld id="{78263AE7-A995-4FCC-881E-72DFA990F882}" type="slidenum">
              <a:rPr lang="fr-FR" smtClean="0"/>
              <a:t>‹N°›</a:t>
            </a:fld>
            <a:endParaRPr lang="fr-FR"/>
          </a:p>
        </p:txBody>
      </p:sp>
    </p:spTree>
    <p:extLst>
      <p:ext uri="{BB962C8B-B14F-4D97-AF65-F5344CB8AC3E}">
        <p14:creationId xmlns:p14="http://schemas.microsoft.com/office/powerpoint/2010/main" val="3337930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75560-60E1-4AFF-BE41-78B4C8A17B7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BD325E0-7A82-4975-BCFB-60A508130D5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DE05E2-F75E-4EC6-ACC9-7ECF341EB673}"/>
              </a:ext>
            </a:extLst>
          </p:cNvPr>
          <p:cNvSpPr>
            <a:spLocks noGrp="1"/>
          </p:cNvSpPr>
          <p:nvPr>
            <p:ph type="dt" sz="half" idx="10"/>
          </p:nvPr>
        </p:nvSpPr>
        <p:spPr/>
        <p:txBody>
          <a:bodyPr/>
          <a:lstStyle/>
          <a:p>
            <a:fld id="{5F6D2A1E-438A-4048-81F2-8DEFD5DB5090}" type="datetimeFigureOut">
              <a:rPr lang="fr-FR" smtClean="0"/>
              <a:t>23/09/2025</a:t>
            </a:fld>
            <a:endParaRPr lang="fr-FR"/>
          </a:p>
        </p:txBody>
      </p:sp>
      <p:sp>
        <p:nvSpPr>
          <p:cNvPr id="5" name="Espace réservé du pied de page 4">
            <a:extLst>
              <a:ext uri="{FF2B5EF4-FFF2-40B4-BE49-F238E27FC236}">
                <a16:creationId xmlns:a16="http://schemas.microsoft.com/office/drawing/2014/main" id="{55365236-35F0-459A-9D6B-C34C5B8982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174703-9ED9-443C-945D-7B32169104A9}"/>
              </a:ext>
            </a:extLst>
          </p:cNvPr>
          <p:cNvSpPr>
            <a:spLocks noGrp="1"/>
          </p:cNvSpPr>
          <p:nvPr>
            <p:ph type="sldNum" sz="quarter" idx="12"/>
          </p:nvPr>
        </p:nvSpPr>
        <p:spPr/>
        <p:txBody>
          <a:bodyPr/>
          <a:lstStyle/>
          <a:p>
            <a:fld id="{78263AE7-A995-4FCC-881E-72DFA990F882}" type="slidenum">
              <a:rPr lang="fr-FR" smtClean="0"/>
              <a:t>‹N°›</a:t>
            </a:fld>
            <a:endParaRPr lang="fr-FR"/>
          </a:p>
        </p:txBody>
      </p:sp>
    </p:spTree>
    <p:extLst>
      <p:ext uri="{BB962C8B-B14F-4D97-AF65-F5344CB8AC3E}">
        <p14:creationId xmlns:p14="http://schemas.microsoft.com/office/powerpoint/2010/main" val="3720984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57177BD-D855-4215-8C56-BA9D362B905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5B447A4-FB94-43B0-8791-4A9AB304A41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5935DC-40A8-4F8F-82C8-17160C3365AC}"/>
              </a:ext>
            </a:extLst>
          </p:cNvPr>
          <p:cNvSpPr>
            <a:spLocks noGrp="1"/>
          </p:cNvSpPr>
          <p:nvPr>
            <p:ph type="dt" sz="half" idx="10"/>
          </p:nvPr>
        </p:nvSpPr>
        <p:spPr/>
        <p:txBody>
          <a:bodyPr/>
          <a:lstStyle/>
          <a:p>
            <a:fld id="{5F6D2A1E-438A-4048-81F2-8DEFD5DB5090}" type="datetimeFigureOut">
              <a:rPr lang="fr-FR" smtClean="0"/>
              <a:t>23/09/2025</a:t>
            </a:fld>
            <a:endParaRPr lang="fr-FR"/>
          </a:p>
        </p:txBody>
      </p:sp>
      <p:sp>
        <p:nvSpPr>
          <p:cNvPr id="5" name="Espace réservé du pied de page 4">
            <a:extLst>
              <a:ext uri="{FF2B5EF4-FFF2-40B4-BE49-F238E27FC236}">
                <a16:creationId xmlns:a16="http://schemas.microsoft.com/office/drawing/2014/main" id="{6A3EFAEB-02BA-417B-BBE9-7AD3E14331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4C43B8-8D69-4761-ADF5-4B5ADBEA131E}"/>
              </a:ext>
            </a:extLst>
          </p:cNvPr>
          <p:cNvSpPr>
            <a:spLocks noGrp="1"/>
          </p:cNvSpPr>
          <p:nvPr>
            <p:ph type="sldNum" sz="quarter" idx="12"/>
          </p:nvPr>
        </p:nvSpPr>
        <p:spPr/>
        <p:txBody>
          <a:bodyPr/>
          <a:lstStyle/>
          <a:p>
            <a:fld id="{78263AE7-A995-4FCC-881E-72DFA990F882}" type="slidenum">
              <a:rPr lang="fr-FR" smtClean="0"/>
              <a:t>‹N°›</a:t>
            </a:fld>
            <a:endParaRPr lang="fr-FR"/>
          </a:p>
        </p:txBody>
      </p:sp>
    </p:spTree>
    <p:extLst>
      <p:ext uri="{BB962C8B-B14F-4D97-AF65-F5344CB8AC3E}">
        <p14:creationId xmlns:p14="http://schemas.microsoft.com/office/powerpoint/2010/main" val="4044064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1B4E2-53DA-4893-B4A8-BF112B260F0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E2A3394-EE7F-40CF-B949-97D9A18B04D7}"/>
              </a:ext>
            </a:extLst>
          </p:cNvPr>
          <p:cNvSpPr>
            <a:spLocks noGrp="1"/>
          </p:cNvSpPr>
          <p:nvPr>
            <p:ph type="dt" sz="half" idx="10"/>
          </p:nvPr>
        </p:nvSpPr>
        <p:spPr/>
        <p:txBody>
          <a:bodyPr/>
          <a:lstStyle/>
          <a:p>
            <a:fld id="{5F6D2A1E-438A-4048-81F2-8DEFD5DB5090}" type="datetimeFigureOut">
              <a:rPr lang="fr-FR" smtClean="0"/>
              <a:t>23/09/2025</a:t>
            </a:fld>
            <a:endParaRPr lang="fr-FR"/>
          </a:p>
        </p:txBody>
      </p:sp>
      <p:sp>
        <p:nvSpPr>
          <p:cNvPr id="4" name="Espace réservé du pied de page 3">
            <a:extLst>
              <a:ext uri="{FF2B5EF4-FFF2-40B4-BE49-F238E27FC236}">
                <a16:creationId xmlns:a16="http://schemas.microsoft.com/office/drawing/2014/main" id="{F7B29440-70CF-4F80-841E-1F3024C9259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C6D4577-78AA-4FD0-B943-A453F0680FAD}"/>
              </a:ext>
            </a:extLst>
          </p:cNvPr>
          <p:cNvSpPr>
            <a:spLocks noGrp="1"/>
          </p:cNvSpPr>
          <p:nvPr>
            <p:ph type="sldNum" sz="quarter" idx="12"/>
          </p:nvPr>
        </p:nvSpPr>
        <p:spPr/>
        <p:txBody>
          <a:bodyPr/>
          <a:lstStyle/>
          <a:p>
            <a:fld id="{78263AE7-A995-4FCC-881E-72DFA990F882}" type="slidenum">
              <a:rPr lang="fr-FR" smtClean="0"/>
              <a:t>‹N°›</a:t>
            </a:fld>
            <a:endParaRPr lang="fr-FR"/>
          </a:p>
        </p:txBody>
      </p:sp>
    </p:spTree>
    <p:extLst>
      <p:ext uri="{BB962C8B-B14F-4D97-AF65-F5344CB8AC3E}">
        <p14:creationId xmlns:p14="http://schemas.microsoft.com/office/powerpoint/2010/main" val="1459867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311332-ABD8-443F-8A20-D6030182161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B354214-91EF-4D0F-8AF7-B48664BA4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E855F46-94F8-418C-85E4-464F2E50D074}"/>
              </a:ext>
            </a:extLst>
          </p:cNvPr>
          <p:cNvSpPr>
            <a:spLocks noGrp="1"/>
          </p:cNvSpPr>
          <p:nvPr>
            <p:ph type="dt" sz="half" idx="10"/>
          </p:nvPr>
        </p:nvSpPr>
        <p:spPr/>
        <p:txBody>
          <a:bodyPr/>
          <a:lstStyle/>
          <a:p>
            <a:fld id="{7FB6DE6C-FAFF-4162-96FF-25B5D9DA0428}" type="datetimeFigureOut">
              <a:rPr lang="fr-FR" smtClean="0"/>
              <a:t>23/09/2025</a:t>
            </a:fld>
            <a:endParaRPr lang="fr-FR"/>
          </a:p>
        </p:txBody>
      </p:sp>
      <p:sp>
        <p:nvSpPr>
          <p:cNvPr id="5" name="Espace réservé du pied de page 4">
            <a:extLst>
              <a:ext uri="{FF2B5EF4-FFF2-40B4-BE49-F238E27FC236}">
                <a16:creationId xmlns:a16="http://schemas.microsoft.com/office/drawing/2014/main" id="{0869AB2E-677A-4F6A-9DB8-AA2527C9C0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1E4135-2B51-4BEC-9C0A-D380233A4849}"/>
              </a:ext>
            </a:extLst>
          </p:cNvPr>
          <p:cNvSpPr>
            <a:spLocks noGrp="1"/>
          </p:cNvSpPr>
          <p:nvPr>
            <p:ph type="sldNum" sz="quarter" idx="12"/>
          </p:nvPr>
        </p:nvSpPr>
        <p:spPr/>
        <p:txBody>
          <a:bodyPr/>
          <a:lstStyle/>
          <a:p>
            <a:fld id="{D8FDC26D-0C81-49A4-9E7B-4E3CE910B69E}" type="slidenum">
              <a:rPr lang="fr-FR" smtClean="0"/>
              <a:t>‹N°›</a:t>
            </a:fld>
            <a:endParaRPr lang="fr-FR"/>
          </a:p>
        </p:txBody>
      </p:sp>
    </p:spTree>
    <p:extLst>
      <p:ext uri="{BB962C8B-B14F-4D97-AF65-F5344CB8AC3E}">
        <p14:creationId xmlns:p14="http://schemas.microsoft.com/office/powerpoint/2010/main" val="1928978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369B55-26CF-4AB1-950A-76325111FB2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15AED0-B765-4068-B058-C200BABF98B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27C3FF-3086-4B58-ACA1-8EB639B7CEB3}"/>
              </a:ext>
            </a:extLst>
          </p:cNvPr>
          <p:cNvSpPr>
            <a:spLocks noGrp="1"/>
          </p:cNvSpPr>
          <p:nvPr>
            <p:ph type="dt" sz="half" idx="10"/>
          </p:nvPr>
        </p:nvSpPr>
        <p:spPr/>
        <p:txBody>
          <a:bodyPr/>
          <a:lstStyle/>
          <a:p>
            <a:fld id="{7FB6DE6C-FAFF-4162-96FF-25B5D9DA0428}" type="datetimeFigureOut">
              <a:rPr lang="fr-FR" smtClean="0"/>
              <a:t>23/09/2025</a:t>
            </a:fld>
            <a:endParaRPr lang="fr-FR"/>
          </a:p>
        </p:txBody>
      </p:sp>
      <p:sp>
        <p:nvSpPr>
          <p:cNvPr id="5" name="Espace réservé du pied de page 4">
            <a:extLst>
              <a:ext uri="{FF2B5EF4-FFF2-40B4-BE49-F238E27FC236}">
                <a16:creationId xmlns:a16="http://schemas.microsoft.com/office/drawing/2014/main" id="{AB2146C2-5289-4785-A700-835723BFBB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79BC8C-1BFA-450D-A80A-F95D8F50516A}"/>
              </a:ext>
            </a:extLst>
          </p:cNvPr>
          <p:cNvSpPr>
            <a:spLocks noGrp="1"/>
          </p:cNvSpPr>
          <p:nvPr>
            <p:ph type="sldNum" sz="quarter" idx="12"/>
          </p:nvPr>
        </p:nvSpPr>
        <p:spPr/>
        <p:txBody>
          <a:bodyPr/>
          <a:lstStyle/>
          <a:p>
            <a:fld id="{D8FDC26D-0C81-49A4-9E7B-4E3CE910B69E}" type="slidenum">
              <a:rPr lang="fr-FR" smtClean="0"/>
              <a:t>‹N°›</a:t>
            </a:fld>
            <a:endParaRPr lang="fr-FR"/>
          </a:p>
        </p:txBody>
      </p:sp>
    </p:spTree>
    <p:extLst>
      <p:ext uri="{BB962C8B-B14F-4D97-AF65-F5344CB8AC3E}">
        <p14:creationId xmlns:p14="http://schemas.microsoft.com/office/powerpoint/2010/main" val="1479422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D7ABB-BDF5-4BFA-B2B0-865ECC1FF6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DF486C3-1115-44E1-B300-B3A57325F1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3C41EB2-6004-4D4A-A510-42909A5F6365}"/>
              </a:ext>
            </a:extLst>
          </p:cNvPr>
          <p:cNvSpPr>
            <a:spLocks noGrp="1"/>
          </p:cNvSpPr>
          <p:nvPr>
            <p:ph type="dt" sz="half" idx="10"/>
          </p:nvPr>
        </p:nvSpPr>
        <p:spPr/>
        <p:txBody>
          <a:bodyPr/>
          <a:lstStyle/>
          <a:p>
            <a:fld id="{7FB6DE6C-FAFF-4162-96FF-25B5D9DA0428}" type="datetimeFigureOut">
              <a:rPr lang="fr-FR" smtClean="0"/>
              <a:t>23/09/2025</a:t>
            </a:fld>
            <a:endParaRPr lang="fr-FR"/>
          </a:p>
        </p:txBody>
      </p:sp>
      <p:sp>
        <p:nvSpPr>
          <p:cNvPr id="5" name="Espace réservé du pied de page 4">
            <a:extLst>
              <a:ext uri="{FF2B5EF4-FFF2-40B4-BE49-F238E27FC236}">
                <a16:creationId xmlns:a16="http://schemas.microsoft.com/office/drawing/2014/main" id="{DEE95314-275E-4D64-8EFA-273BFD42BA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20B14E-3591-4937-965A-1F1F86F0BE4D}"/>
              </a:ext>
            </a:extLst>
          </p:cNvPr>
          <p:cNvSpPr>
            <a:spLocks noGrp="1"/>
          </p:cNvSpPr>
          <p:nvPr>
            <p:ph type="sldNum" sz="quarter" idx="12"/>
          </p:nvPr>
        </p:nvSpPr>
        <p:spPr/>
        <p:txBody>
          <a:bodyPr/>
          <a:lstStyle/>
          <a:p>
            <a:fld id="{D8FDC26D-0C81-49A4-9E7B-4E3CE910B69E}" type="slidenum">
              <a:rPr lang="fr-FR" smtClean="0"/>
              <a:t>‹N°›</a:t>
            </a:fld>
            <a:endParaRPr lang="fr-FR"/>
          </a:p>
        </p:txBody>
      </p:sp>
    </p:spTree>
    <p:extLst>
      <p:ext uri="{BB962C8B-B14F-4D97-AF65-F5344CB8AC3E}">
        <p14:creationId xmlns:p14="http://schemas.microsoft.com/office/powerpoint/2010/main" val="113955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F826D-2ACE-4E7F-8EC9-7476D08D871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0B3539D-175E-423B-A99E-6611B3BC5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3451A83-6F80-4DF1-BB1D-84A4825A8F21}"/>
              </a:ext>
            </a:extLst>
          </p:cNvPr>
          <p:cNvSpPr>
            <a:spLocks noGrp="1"/>
          </p:cNvSpPr>
          <p:nvPr>
            <p:ph type="dt" sz="half" idx="10"/>
          </p:nvPr>
        </p:nvSpPr>
        <p:spPr/>
        <p:txBody>
          <a:bodyPr/>
          <a:lstStyle/>
          <a:p>
            <a:fld id="{3B5FC0E8-958B-2449-9EE8-EC6839F91CB9}" type="datetime1">
              <a:rPr lang="fr-FR" smtClean="0"/>
              <a:t>23/09/2025</a:t>
            </a:fld>
            <a:endParaRPr lang="fr-FR"/>
          </a:p>
        </p:txBody>
      </p:sp>
      <p:sp>
        <p:nvSpPr>
          <p:cNvPr id="5" name="Espace réservé du pied de page 4">
            <a:extLst>
              <a:ext uri="{FF2B5EF4-FFF2-40B4-BE49-F238E27FC236}">
                <a16:creationId xmlns:a16="http://schemas.microsoft.com/office/drawing/2014/main" id="{D7426614-4AC9-468F-876E-57BC8FB9DB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13D863-F97C-437A-9315-3AF83BE84C04}"/>
              </a:ext>
            </a:extLst>
          </p:cNvPr>
          <p:cNvSpPr>
            <a:spLocks noGrp="1"/>
          </p:cNvSpPr>
          <p:nvPr>
            <p:ph type="sldNum" sz="quarter" idx="12"/>
          </p:nvPr>
        </p:nvSpPr>
        <p:spPr/>
        <p:txBody>
          <a:bodyPr/>
          <a:lstStyle/>
          <a:p>
            <a:fld id="{0D472E28-F890-4092-A76E-51E59A7AA2E1}" type="slidenum">
              <a:rPr lang="fr-FR" smtClean="0"/>
              <a:t>‹N°›</a:t>
            </a:fld>
            <a:endParaRPr lang="fr-FR"/>
          </a:p>
        </p:txBody>
      </p:sp>
    </p:spTree>
    <p:extLst>
      <p:ext uri="{BB962C8B-B14F-4D97-AF65-F5344CB8AC3E}">
        <p14:creationId xmlns:p14="http://schemas.microsoft.com/office/powerpoint/2010/main" val="3942959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BF2BA-6957-4CB1-BDFF-9A14FECB67C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2DDE5E5-52FB-40B6-9589-48470F96AA7C}"/>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88F85BD-0295-4631-BE78-13237BAB129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34BFE7B-2D27-4FDE-A0A3-5FA3B862B67A}"/>
              </a:ext>
            </a:extLst>
          </p:cNvPr>
          <p:cNvSpPr>
            <a:spLocks noGrp="1"/>
          </p:cNvSpPr>
          <p:nvPr>
            <p:ph type="dt" sz="half" idx="10"/>
          </p:nvPr>
        </p:nvSpPr>
        <p:spPr/>
        <p:txBody>
          <a:bodyPr/>
          <a:lstStyle/>
          <a:p>
            <a:fld id="{7FB6DE6C-FAFF-4162-96FF-25B5D9DA0428}" type="datetimeFigureOut">
              <a:rPr lang="fr-FR" smtClean="0"/>
              <a:t>23/09/2025</a:t>
            </a:fld>
            <a:endParaRPr lang="fr-FR"/>
          </a:p>
        </p:txBody>
      </p:sp>
      <p:sp>
        <p:nvSpPr>
          <p:cNvPr id="6" name="Espace réservé du pied de page 5">
            <a:extLst>
              <a:ext uri="{FF2B5EF4-FFF2-40B4-BE49-F238E27FC236}">
                <a16:creationId xmlns:a16="http://schemas.microsoft.com/office/drawing/2014/main" id="{07F331E8-3D0A-4732-8610-4F544C3096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FE032F4-53B7-4F33-8159-ADE37B9A7F39}"/>
              </a:ext>
            </a:extLst>
          </p:cNvPr>
          <p:cNvSpPr>
            <a:spLocks noGrp="1"/>
          </p:cNvSpPr>
          <p:nvPr>
            <p:ph type="sldNum" sz="quarter" idx="12"/>
          </p:nvPr>
        </p:nvSpPr>
        <p:spPr/>
        <p:txBody>
          <a:bodyPr/>
          <a:lstStyle/>
          <a:p>
            <a:fld id="{D8FDC26D-0C81-49A4-9E7B-4E3CE910B69E}" type="slidenum">
              <a:rPr lang="fr-FR" smtClean="0"/>
              <a:t>‹N°›</a:t>
            </a:fld>
            <a:endParaRPr lang="fr-FR"/>
          </a:p>
        </p:txBody>
      </p:sp>
    </p:spTree>
    <p:extLst>
      <p:ext uri="{BB962C8B-B14F-4D97-AF65-F5344CB8AC3E}">
        <p14:creationId xmlns:p14="http://schemas.microsoft.com/office/powerpoint/2010/main" val="3609353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1AE05-59FA-4455-B846-8EF35CDB694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99DA3B-C873-4792-A8B5-E628512184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9FFF1B22-0239-4CE7-9CF1-A2D92177E8F7}"/>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5B81A73-013B-4348-864B-1521DB148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8913123-888E-4152-9CBC-251ED2C3DE3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AF867A8-5585-40B0-9847-0C63ACB7F82E}"/>
              </a:ext>
            </a:extLst>
          </p:cNvPr>
          <p:cNvSpPr>
            <a:spLocks noGrp="1"/>
          </p:cNvSpPr>
          <p:nvPr>
            <p:ph type="dt" sz="half" idx="10"/>
          </p:nvPr>
        </p:nvSpPr>
        <p:spPr/>
        <p:txBody>
          <a:bodyPr/>
          <a:lstStyle/>
          <a:p>
            <a:fld id="{7FB6DE6C-FAFF-4162-96FF-25B5D9DA0428}" type="datetimeFigureOut">
              <a:rPr lang="fr-FR" smtClean="0"/>
              <a:t>23/09/2025</a:t>
            </a:fld>
            <a:endParaRPr lang="fr-FR"/>
          </a:p>
        </p:txBody>
      </p:sp>
      <p:sp>
        <p:nvSpPr>
          <p:cNvPr id="8" name="Espace réservé du pied de page 7">
            <a:extLst>
              <a:ext uri="{FF2B5EF4-FFF2-40B4-BE49-F238E27FC236}">
                <a16:creationId xmlns:a16="http://schemas.microsoft.com/office/drawing/2014/main" id="{B45690CF-D118-4689-B86A-9E46AA6408E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B3523FB-17FC-44DD-99C0-E9C1AE574BCB}"/>
              </a:ext>
            </a:extLst>
          </p:cNvPr>
          <p:cNvSpPr>
            <a:spLocks noGrp="1"/>
          </p:cNvSpPr>
          <p:nvPr>
            <p:ph type="sldNum" sz="quarter" idx="12"/>
          </p:nvPr>
        </p:nvSpPr>
        <p:spPr/>
        <p:txBody>
          <a:bodyPr/>
          <a:lstStyle/>
          <a:p>
            <a:fld id="{D8FDC26D-0C81-49A4-9E7B-4E3CE910B69E}" type="slidenum">
              <a:rPr lang="fr-FR" smtClean="0"/>
              <a:t>‹N°›</a:t>
            </a:fld>
            <a:endParaRPr lang="fr-FR"/>
          </a:p>
        </p:txBody>
      </p:sp>
    </p:spTree>
    <p:extLst>
      <p:ext uri="{BB962C8B-B14F-4D97-AF65-F5344CB8AC3E}">
        <p14:creationId xmlns:p14="http://schemas.microsoft.com/office/powerpoint/2010/main" val="3472071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F9F97-83E3-4370-983D-765C8B5BEE6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4B7E4C3-EB29-439E-9CF7-61261AA1EC79}"/>
              </a:ext>
            </a:extLst>
          </p:cNvPr>
          <p:cNvSpPr>
            <a:spLocks noGrp="1"/>
          </p:cNvSpPr>
          <p:nvPr>
            <p:ph type="dt" sz="half" idx="10"/>
          </p:nvPr>
        </p:nvSpPr>
        <p:spPr/>
        <p:txBody>
          <a:bodyPr/>
          <a:lstStyle/>
          <a:p>
            <a:fld id="{7FB6DE6C-FAFF-4162-96FF-25B5D9DA0428}" type="datetimeFigureOut">
              <a:rPr lang="fr-FR" smtClean="0"/>
              <a:t>23/09/2025</a:t>
            </a:fld>
            <a:endParaRPr lang="fr-FR"/>
          </a:p>
        </p:txBody>
      </p:sp>
      <p:sp>
        <p:nvSpPr>
          <p:cNvPr id="4" name="Espace réservé du pied de page 3">
            <a:extLst>
              <a:ext uri="{FF2B5EF4-FFF2-40B4-BE49-F238E27FC236}">
                <a16:creationId xmlns:a16="http://schemas.microsoft.com/office/drawing/2014/main" id="{6990F97E-1F57-4C2A-9C63-2C84D9B7FAF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8F14B12-1786-4D64-8953-FB92AF4C9E46}"/>
              </a:ext>
            </a:extLst>
          </p:cNvPr>
          <p:cNvSpPr>
            <a:spLocks noGrp="1"/>
          </p:cNvSpPr>
          <p:nvPr>
            <p:ph type="sldNum" sz="quarter" idx="12"/>
          </p:nvPr>
        </p:nvSpPr>
        <p:spPr/>
        <p:txBody>
          <a:bodyPr/>
          <a:lstStyle/>
          <a:p>
            <a:fld id="{D8FDC26D-0C81-49A4-9E7B-4E3CE910B69E}" type="slidenum">
              <a:rPr lang="fr-FR" smtClean="0"/>
              <a:t>‹N°›</a:t>
            </a:fld>
            <a:endParaRPr lang="fr-FR"/>
          </a:p>
        </p:txBody>
      </p:sp>
    </p:spTree>
    <p:extLst>
      <p:ext uri="{BB962C8B-B14F-4D97-AF65-F5344CB8AC3E}">
        <p14:creationId xmlns:p14="http://schemas.microsoft.com/office/powerpoint/2010/main" val="3947162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6F55C05-6370-4194-A112-6EF7FDB0984A}"/>
              </a:ext>
            </a:extLst>
          </p:cNvPr>
          <p:cNvSpPr>
            <a:spLocks noGrp="1"/>
          </p:cNvSpPr>
          <p:nvPr>
            <p:ph type="dt" sz="half" idx="10"/>
          </p:nvPr>
        </p:nvSpPr>
        <p:spPr/>
        <p:txBody>
          <a:bodyPr/>
          <a:lstStyle/>
          <a:p>
            <a:fld id="{7FB6DE6C-FAFF-4162-96FF-25B5D9DA0428}" type="datetimeFigureOut">
              <a:rPr lang="fr-FR" smtClean="0"/>
              <a:t>23/09/2025</a:t>
            </a:fld>
            <a:endParaRPr lang="fr-FR"/>
          </a:p>
        </p:txBody>
      </p:sp>
      <p:sp>
        <p:nvSpPr>
          <p:cNvPr id="3" name="Espace réservé du pied de page 2">
            <a:extLst>
              <a:ext uri="{FF2B5EF4-FFF2-40B4-BE49-F238E27FC236}">
                <a16:creationId xmlns:a16="http://schemas.microsoft.com/office/drawing/2014/main" id="{1A743253-E93B-42D4-84B3-23711FC5E02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4DD7AB5-E211-4FE0-9C41-C5A36ECC88A6}"/>
              </a:ext>
            </a:extLst>
          </p:cNvPr>
          <p:cNvSpPr>
            <a:spLocks noGrp="1"/>
          </p:cNvSpPr>
          <p:nvPr>
            <p:ph type="sldNum" sz="quarter" idx="12"/>
          </p:nvPr>
        </p:nvSpPr>
        <p:spPr/>
        <p:txBody>
          <a:bodyPr/>
          <a:lstStyle/>
          <a:p>
            <a:fld id="{D8FDC26D-0C81-49A4-9E7B-4E3CE910B69E}" type="slidenum">
              <a:rPr lang="fr-FR" smtClean="0"/>
              <a:t>‹N°›</a:t>
            </a:fld>
            <a:endParaRPr lang="fr-FR"/>
          </a:p>
        </p:txBody>
      </p:sp>
    </p:spTree>
    <p:extLst>
      <p:ext uri="{BB962C8B-B14F-4D97-AF65-F5344CB8AC3E}">
        <p14:creationId xmlns:p14="http://schemas.microsoft.com/office/powerpoint/2010/main" val="3423831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BDE391-837D-42F7-A26D-A476CC452C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6AF5DC6-FF66-44F1-A32E-8CA6353BC7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2D7C2FC-332B-496C-8CFE-97B62E757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FFB3ADE-6CEE-4BB4-A87E-214400E73CE1}"/>
              </a:ext>
            </a:extLst>
          </p:cNvPr>
          <p:cNvSpPr>
            <a:spLocks noGrp="1"/>
          </p:cNvSpPr>
          <p:nvPr>
            <p:ph type="dt" sz="half" idx="10"/>
          </p:nvPr>
        </p:nvSpPr>
        <p:spPr/>
        <p:txBody>
          <a:bodyPr/>
          <a:lstStyle/>
          <a:p>
            <a:fld id="{7FB6DE6C-FAFF-4162-96FF-25B5D9DA0428}" type="datetimeFigureOut">
              <a:rPr lang="fr-FR" smtClean="0"/>
              <a:t>23/09/2025</a:t>
            </a:fld>
            <a:endParaRPr lang="fr-FR"/>
          </a:p>
        </p:txBody>
      </p:sp>
      <p:sp>
        <p:nvSpPr>
          <p:cNvPr id="6" name="Espace réservé du pied de page 5">
            <a:extLst>
              <a:ext uri="{FF2B5EF4-FFF2-40B4-BE49-F238E27FC236}">
                <a16:creationId xmlns:a16="http://schemas.microsoft.com/office/drawing/2014/main" id="{A95B51C0-DA2D-4D69-8937-C3761F981F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B7E1FA-DC8A-46AA-9C17-146512B45E13}"/>
              </a:ext>
            </a:extLst>
          </p:cNvPr>
          <p:cNvSpPr>
            <a:spLocks noGrp="1"/>
          </p:cNvSpPr>
          <p:nvPr>
            <p:ph type="sldNum" sz="quarter" idx="12"/>
          </p:nvPr>
        </p:nvSpPr>
        <p:spPr/>
        <p:txBody>
          <a:bodyPr/>
          <a:lstStyle/>
          <a:p>
            <a:fld id="{D8FDC26D-0C81-49A4-9E7B-4E3CE910B69E}" type="slidenum">
              <a:rPr lang="fr-FR" smtClean="0"/>
              <a:t>‹N°›</a:t>
            </a:fld>
            <a:endParaRPr lang="fr-FR"/>
          </a:p>
        </p:txBody>
      </p:sp>
    </p:spTree>
    <p:extLst>
      <p:ext uri="{BB962C8B-B14F-4D97-AF65-F5344CB8AC3E}">
        <p14:creationId xmlns:p14="http://schemas.microsoft.com/office/powerpoint/2010/main" val="3995750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DA7DE7-6228-429D-A282-A3D629D3E5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B2BD1AC-76CE-4940-97E8-D52D2A5B2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BEBDE33-8F5C-42D0-B1B3-25B2E0E71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951068F-2952-42EF-972A-8584F1B27D26}"/>
              </a:ext>
            </a:extLst>
          </p:cNvPr>
          <p:cNvSpPr>
            <a:spLocks noGrp="1"/>
          </p:cNvSpPr>
          <p:nvPr>
            <p:ph type="dt" sz="half" idx="10"/>
          </p:nvPr>
        </p:nvSpPr>
        <p:spPr/>
        <p:txBody>
          <a:bodyPr/>
          <a:lstStyle/>
          <a:p>
            <a:fld id="{7FB6DE6C-FAFF-4162-96FF-25B5D9DA0428}" type="datetimeFigureOut">
              <a:rPr lang="fr-FR" smtClean="0"/>
              <a:t>23/09/2025</a:t>
            </a:fld>
            <a:endParaRPr lang="fr-FR"/>
          </a:p>
        </p:txBody>
      </p:sp>
      <p:sp>
        <p:nvSpPr>
          <p:cNvPr id="6" name="Espace réservé du pied de page 5">
            <a:extLst>
              <a:ext uri="{FF2B5EF4-FFF2-40B4-BE49-F238E27FC236}">
                <a16:creationId xmlns:a16="http://schemas.microsoft.com/office/drawing/2014/main" id="{6EF85C8D-20CE-438D-A442-F49F5E40DE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CB57ECF-A96A-42AF-BAFF-CF0AD67B2B84}"/>
              </a:ext>
            </a:extLst>
          </p:cNvPr>
          <p:cNvSpPr>
            <a:spLocks noGrp="1"/>
          </p:cNvSpPr>
          <p:nvPr>
            <p:ph type="sldNum" sz="quarter" idx="12"/>
          </p:nvPr>
        </p:nvSpPr>
        <p:spPr/>
        <p:txBody>
          <a:bodyPr/>
          <a:lstStyle/>
          <a:p>
            <a:fld id="{D8FDC26D-0C81-49A4-9E7B-4E3CE910B69E}" type="slidenum">
              <a:rPr lang="fr-FR" smtClean="0"/>
              <a:t>‹N°›</a:t>
            </a:fld>
            <a:endParaRPr lang="fr-FR"/>
          </a:p>
        </p:txBody>
      </p:sp>
    </p:spTree>
    <p:extLst>
      <p:ext uri="{BB962C8B-B14F-4D97-AF65-F5344CB8AC3E}">
        <p14:creationId xmlns:p14="http://schemas.microsoft.com/office/powerpoint/2010/main" val="4109543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A346A-5D7E-44DC-B50A-75E8E40B3A2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B33DF19-3789-4FBD-9AE0-4D69A629C32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54A7FA-A604-4F5F-A136-E611A6974921}"/>
              </a:ext>
            </a:extLst>
          </p:cNvPr>
          <p:cNvSpPr>
            <a:spLocks noGrp="1"/>
          </p:cNvSpPr>
          <p:nvPr>
            <p:ph type="dt" sz="half" idx="10"/>
          </p:nvPr>
        </p:nvSpPr>
        <p:spPr/>
        <p:txBody>
          <a:bodyPr/>
          <a:lstStyle/>
          <a:p>
            <a:fld id="{7FB6DE6C-FAFF-4162-96FF-25B5D9DA0428}" type="datetimeFigureOut">
              <a:rPr lang="fr-FR" smtClean="0"/>
              <a:t>23/09/2025</a:t>
            </a:fld>
            <a:endParaRPr lang="fr-FR"/>
          </a:p>
        </p:txBody>
      </p:sp>
      <p:sp>
        <p:nvSpPr>
          <p:cNvPr id="5" name="Espace réservé du pied de page 4">
            <a:extLst>
              <a:ext uri="{FF2B5EF4-FFF2-40B4-BE49-F238E27FC236}">
                <a16:creationId xmlns:a16="http://schemas.microsoft.com/office/drawing/2014/main" id="{F2FF606F-B51B-498C-9017-0847AEC663E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9DAA0D-5C26-4F07-B646-C24826FFA571}"/>
              </a:ext>
            </a:extLst>
          </p:cNvPr>
          <p:cNvSpPr>
            <a:spLocks noGrp="1"/>
          </p:cNvSpPr>
          <p:nvPr>
            <p:ph type="sldNum" sz="quarter" idx="12"/>
          </p:nvPr>
        </p:nvSpPr>
        <p:spPr/>
        <p:txBody>
          <a:bodyPr/>
          <a:lstStyle/>
          <a:p>
            <a:fld id="{D8FDC26D-0C81-49A4-9E7B-4E3CE910B69E}" type="slidenum">
              <a:rPr lang="fr-FR" smtClean="0"/>
              <a:t>‹N°›</a:t>
            </a:fld>
            <a:endParaRPr lang="fr-FR"/>
          </a:p>
        </p:txBody>
      </p:sp>
    </p:spTree>
    <p:extLst>
      <p:ext uri="{BB962C8B-B14F-4D97-AF65-F5344CB8AC3E}">
        <p14:creationId xmlns:p14="http://schemas.microsoft.com/office/powerpoint/2010/main" val="1620820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DB22E4E-C434-4513-B073-0F1ED21645E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3B1B3A-54CA-415B-881E-9D4FC9F1C629}"/>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75070E-218B-4BB3-A886-E073F134D6FE}"/>
              </a:ext>
            </a:extLst>
          </p:cNvPr>
          <p:cNvSpPr>
            <a:spLocks noGrp="1"/>
          </p:cNvSpPr>
          <p:nvPr>
            <p:ph type="dt" sz="half" idx="10"/>
          </p:nvPr>
        </p:nvSpPr>
        <p:spPr/>
        <p:txBody>
          <a:bodyPr/>
          <a:lstStyle/>
          <a:p>
            <a:fld id="{7FB6DE6C-FAFF-4162-96FF-25B5D9DA0428}" type="datetimeFigureOut">
              <a:rPr lang="fr-FR" smtClean="0"/>
              <a:t>23/09/2025</a:t>
            </a:fld>
            <a:endParaRPr lang="fr-FR"/>
          </a:p>
        </p:txBody>
      </p:sp>
      <p:sp>
        <p:nvSpPr>
          <p:cNvPr id="5" name="Espace réservé du pied de page 4">
            <a:extLst>
              <a:ext uri="{FF2B5EF4-FFF2-40B4-BE49-F238E27FC236}">
                <a16:creationId xmlns:a16="http://schemas.microsoft.com/office/drawing/2014/main" id="{A76FD70A-B7EA-44CB-B6AB-820F2033E8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F6C21A-BF3A-4E7A-A9F7-E8ED9828DDB3}"/>
              </a:ext>
            </a:extLst>
          </p:cNvPr>
          <p:cNvSpPr>
            <a:spLocks noGrp="1"/>
          </p:cNvSpPr>
          <p:nvPr>
            <p:ph type="sldNum" sz="quarter" idx="12"/>
          </p:nvPr>
        </p:nvSpPr>
        <p:spPr/>
        <p:txBody>
          <a:bodyPr/>
          <a:lstStyle/>
          <a:p>
            <a:fld id="{D8FDC26D-0C81-49A4-9E7B-4E3CE910B69E}" type="slidenum">
              <a:rPr lang="fr-FR" smtClean="0"/>
              <a:t>‹N°›</a:t>
            </a:fld>
            <a:endParaRPr lang="fr-FR"/>
          </a:p>
        </p:txBody>
      </p:sp>
    </p:spTree>
    <p:extLst>
      <p:ext uri="{BB962C8B-B14F-4D97-AF65-F5344CB8AC3E}">
        <p14:creationId xmlns:p14="http://schemas.microsoft.com/office/powerpoint/2010/main" val="4066614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3165F-CD13-4B75-83A6-174B2D64BE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646F28-AB59-4076-A97F-80E1122D2BEA}"/>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C4302A5-6540-4808-A396-064EE4C77F0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B86E8DA-74FC-414D-A461-CF2238D022EC}"/>
              </a:ext>
            </a:extLst>
          </p:cNvPr>
          <p:cNvSpPr>
            <a:spLocks noGrp="1"/>
          </p:cNvSpPr>
          <p:nvPr>
            <p:ph type="dt" sz="half" idx="10"/>
          </p:nvPr>
        </p:nvSpPr>
        <p:spPr/>
        <p:txBody>
          <a:bodyPr/>
          <a:lstStyle/>
          <a:p>
            <a:fld id="{874A1A59-DF3D-144C-AC6D-ABE12CEFC03B}" type="datetime1">
              <a:rPr lang="fr-FR" smtClean="0"/>
              <a:t>23/09/2025</a:t>
            </a:fld>
            <a:endParaRPr lang="fr-FR"/>
          </a:p>
        </p:txBody>
      </p:sp>
      <p:sp>
        <p:nvSpPr>
          <p:cNvPr id="6" name="Espace réservé du pied de page 5">
            <a:extLst>
              <a:ext uri="{FF2B5EF4-FFF2-40B4-BE49-F238E27FC236}">
                <a16:creationId xmlns:a16="http://schemas.microsoft.com/office/drawing/2014/main" id="{1E700915-C1F9-4E36-A7A3-E66F5A2DEC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6444775-34AE-4FF6-975E-B8082DE0A3C0}"/>
              </a:ext>
            </a:extLst>
          </p:cNvPr>
          <p:cNvSpPr>
            <a:spLocks noGrp="1"/>
          </p:cNvSpPr>
          <p:nvPr>
            <p:ph type="sldNum" sz="quarter" idx="12"/>
          </p:nvPr>
        </p:nvSpPr>
        <p:spPr/>
        <p:txBody>
          <a:bodyPr/>
          <a:lstStyle/>
          <a:p>
            <a:fld id="{0D472E28-F890-4092-A76E-51E59A7AA2E1}" type="slidenum">
              <a:rPr lang="fr-FR" smtClean="0"/>
              <a:t>‹N°›</a:t>
            </a:fld>
            <a:endParaRPr lang="fr-FR"/>
          </a:p>
        </p:txBody>
      </p:sp>
    </p:spTree>
    <p:extLst>
      <p:ext uri="{BB962C8B-B14F-4D97-AF65-F5344CB8AC3E}">
        <p14:creationId xmlns:p14="http://schemas.microsoft.com/office/powerpoint/2010/main" val="260232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2EA500-2CA6-433E-8910-A09FF9D4BEF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1F3C3D3-27F9-4A0C-AA87-9EA8F859E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CAD9F6D-A963-4718-AA2E-C39E2D8547F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199AFD3-4F88-47EF-B5A1-D890BBC2D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070D81C-1825-4579-997C-0239427A266E}"/>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CF67371-97EE-4D8F-8BF6-74327A241AA3}"/>
              </a:ext>
            </a:extLst>
          </p:cNvPr>
          <p:cNvSpPr>
            <a:spLocks noGrp="1"/>
          </p:cNvSpPr>
          <p:nvPr>
            <p:ph type="dt" sz="half" idx="10"/>
          </p:nvPr>
        </p:nvSpPr>
        <p:spPr/>
        <p:txBody>
          <a:bodyPr/>
          <a:lstStyle/>
          <a:p>
            <a:fld id="{99055796-BD06-484A-B4E5-5530F4F4B9F4}" type="datetime1">
              <a:rPr lang="fr-FR" smtClean="0"/>
              <a:t>23/09/2025</a:t>
            </a:fld>
            <a:endParaRPr lang="fr-FR"/>
          </a:p>
        </p:txBody>
      </p:sp>
      <p:sp>
        <p:nvSpPr>
          <p:cNvPr id="8" name="Espace réservé du pied de page 7">
            <a:extLst>
              <a:ext uri="{FF2B5EF4-FFF2-40B4-BE49-F238E27FC236}">
                <a16:creationId xmlns:a16="http://schemas.microsoft.com/office/drawing/2014/main" id="{508AE929-AE60-4B87-9861-4CB476C7122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D186924-828C-4C0D-9D82-90820A800471}"/>
              </a:ext>
            </a:extLst>
          </p:cNvPr>
          <p:cNvSpPr>
            <a:spLocks noGrp="1"/>
          </p:cNvSpPr>
          <p:nvPr>
            <p:ph type="sldNum" sz="quarter" idx="12"/>
          </p:nvPr>
        </p:nvSpPr>
        <p:spPr/>
        <p:txBody>
          <a:bodyPr/>
          <a:lstStyle/>
          <a:p>
            <a:fld id="{0D472E28-F890-4092-A76E-51E59A7AA2E1}" type="slidenum">
              <a:rPr lang="fr-FR" smtClean="0"/>
              <a:t>‹N°›</a:t>
            </a:fld>
            <a:endParaRPr lang="fr-FR"/>
          </a:p>
        </p:txBody>
      </p:sp>
    </p:spTree>
    <p:extLst>
      <p:ext uri="{BB962C8B-B14F-4D97-AF65-F5344CB8AC3E}">
        <p14:creationId xmlns:p14="http://schemas.microsoft.com/office/powerpoint/2010/main" val="211026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CEA801-8A8F-411F-ABCD-D2B4981A6D6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875B913-E031-4762-A25E-F8C71608D03B}"/>
              </a:ext>
            </a:extLst>
          </p:cNvPr>
          <p:cNvSpPr>
            <a:spLocks noGrp="1"/>
          </p:cNvSpPr>
          <p:nvPr>
            <p:ph type="dt" sz="half" idx="10"/>
          </p:nvPr>
        </p:nvSpPr>
        <p:spPr/>
        <p:txBody>
          <a:bodyPr/>
          <a:lstStyle/>
          <a:p>
            <a:fld id="{DFB7092F-756B-164F-A456-51E8DA892956}" type="datetime1">
              <a:rPr lang="fr-FR" smtClean="0"/>
              <a:t>23/09/2025</a:t>
            </a:fld>
            <a:endParaRPr lang="fr-FR"/>
          </a:p>
        </p:txBody>
      </p:sp>
      <p:sp>
        <p:nvSpPr>
          <p:cNvPr id="4" name="Espace réservé du pied de page 3">
            <a:extLst>
              <a:ext uri="{FF2B5EF4-FFF2-40B4-BE49-F238E27FC236}">
                <a16:creationId xmlns:a16="http://schemas.microsoft.com/office/drawing/2014/main" id="{CD8EF014-69CD-40FE-AF7B-E0C536DDCB6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A87D5E8-079F-4C7E-B5D4-120E38B4C9EE}"/>
              </a:ext>
            </a:extLst>
          </p:cNvPr>
          <p:cNvSpPr>
            <a:spLocks noGrp="1"/>
          </p:cNvSpPr>
          <p:nvPr>
            <p:ph type="sldNum" sz="quarter" idx="12"/>
          </p:nvPr>
        </p:nvSpPr>
        <p:spPr/>
        <p:txBody>
          <a:bodyPr/>
          <a:lstStyle/>
          <a:p>
            <a:fld id="{0D472E28-F890-4092-A76E-51E59A7AA2E1}" type="slidenum">
              <a:rPr lang="fr-FR" smtClean="0"/>
              <a:t>‹N°›</a:t>
            </a:fld>
            <a:endParaRPr lang="fr-FR"/>
          </a:p>
        </p:txBody>
      </p:sp>
    </p:spTree>
    <p:extLst>
      <p:ext uri="{BB962C8B-B14F-4D97-AF65-F5344CB8AC3E}">
        <p14:creationId xmlns:p14="http://schemas.microsoft.com/office/powerpoint/2010/main" val="241078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5C3DE38-1496-4ABA-9EB3-6928C214173A}"/>
              </a:ext>
            </a:extLst>
          </p:cNvPr>
          <p:cNvSpPr>
            <a:spLocks noGrp="1"/>
          </p:cNvSpPr>
          <p:nvPr>
            <p:ph type="dt" sz="half" idx="10"/>
          </p:nvPr>
        </p:nvSpPr>
        <p:spPr/>
        <p:txBody>
          <a:bodyPr/>
          <a:lstStyle/>
          <a:p>
            <a:fld id="{F5931D31-A27A-EE4F-808B-A7283CE90B57}" type="datetime1">
              <a:rPr lang="fr-FR" smtClean="0"/>
              <a:t>23/09/2025</a:t>
            </a:fld>
            <a:endParaRPr lang="fr-FR"/>
          </a:p>
        </p:txBody>
      </p:sp>
      <p:sp>
        <p:nvSpPr>
          <p:cNvPr id="3" name="Espace réservé du pied de page 2">
            <a:extLst>
              <a:ext uri="{FF2B5EF4-FFF2-40B4-BE49-F238E27FC236}">
                <a16:creationId xmlns:a16="http://schemas.microsoft.com/office/drawing/2014/main" id="{484F16A3-1185-43D4-BF18-878BB3E4AA5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515DFE1-247B-4832-8215-20EC5ED8A088}"/>
              </a:ext>
            </a:extLst>
          </p:cNvPr>
          <p:cNvSpPr>
            <a:spLocks noGrp="1"/>
          </p:cNvSpPr>
          <p:nvPr>
            <p:ph type="sldNum" sz="quarter" idx="12"/>
          </p:nvPr>
        </p:nvSpPr>
        <p:spPr/>
        <p:txBody>
          <a:bodyPr/>
          <a:lstStyle/>
          <a:p>
            <a:fld id="{0D472E28-F890-4092-A76E-51E59A7AA2E1}" type="slidenum">
              <a:rPr lang="fr-FR" smtClean="0"/>
              <a:t>‹N°›</a:t>
            </a:fld>
            <a:endParaRPr lang="fr-FR"/>
          </a:p>
        </p:txBody>
      </p:sp>
    </p:spTree>
    <p:extLst>
      <p:ext uri="{BB962C8B-B14F-4D97-AF65-F5344CB8AC3E}">
        <p14:creationId xmlns:p14="http://schemas.microsoft.com/office/powerpoint/2010/main" val="2515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2815B-6A40-4AF2-8051-C068780275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B61CE3A-DC11-4220-AA45-E5D36C9661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6DCC715-F47A-4C1E-885B-319F23A50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33D5620-740A-45F9-BDF1-DA66EE951449}"/>
              </a:ext>
            </a:extLst>
          </p:cNvPr>
          <p:cNvSpPr>
            <a:spLocks noGrp="1"/>
          </p:cNvSpPr>
          <p:nvPr>
            <p:ph type="dt" sz="half" idx="10"/>
          </p:nvPr>
        </p:nvSpPr>
        <p:spPr/>
        <p:txBody>
          <a:bodyPr/>
          <a:lstStyle/>
          <a:p>
            <a:fld id="{13EA57CB-5EFB-4348-B548-0E662E88CE4E}" type="datetime1">
              <a:rPr lang="fr-FR" smtClean="0"/>
              <a:t>23/09/2025</a:t>
            </a:fld>
            <a:endParaRPr lang="fr-FR"/>
          </a:p>
        </p:txBody>
      </p:sp>
      <p:sp>
        <p:nvSpPr>
          <p:cNvPr id="6" name="Espace réservé du pied de page 5">
            <a:extLst>
              <a:ext uri="{FF2B5EF4-FFF2-40B4-BE49-F238E27FC236}">
                <a16:creationId xmlns:a16="http://schemas.microsoft.com/office/drawing/2014/main" id="{5E2781C8-F12D-40B0-AB3B-AC4AF88162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E5E96-257F-4328-B6E3-47A094D08421}"/>
              </a:ext>
            </a:extLst>
          </p:cNvPr>
          <p:cNvSpPr>
            <a:spLocks noGrp="1"/>
          </p:cNvSpPr>
          <p:nvPr>
            <p:ph type="sldNum" sz="quarter" idx="12"/>
          </p:nvPr>
        </p:nvSpPr>
        <p:spPr/>
        <p:txBody>
          <a:bodyPr/>
          <a:lstStyle/>
          <a:p>
            <a:fld id="{0D472E28-F890-4092-A76E-51E59A7AA2E1}" type="slidenum">
              <a:rPr lang="fr-FR" smtClean="0"/>
              <a:t>‹N°›</a:t>
            </a:fld>
            <a:endParaRPr lang="fr-FR"/>
          </a:p>
        </p:txBody>
      </p:sp>
    </p:spTree>
    <p:extLst>
      <p:ext uri="{BB962C8B-B14F-4D97-AF65-F5344CB8AC3E}">
        <p14:creationId xmlns:p14="http://schemas.microsoft.com/office/powerpoint/2010/main" val="115294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1C6541-855C-416C-9884-CAA51A48F09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AE14EF1-7EAE-45EB-8710-C3FCEDBF4F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F996516-272D-4329-859B-67F0EF80D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9BDD014-8E9A-4623-83C0-E2DC7891ED32}"/>
              </a:ext>
            </a:extLst>
          </p:cNvPr>
          <p:cNvSpPr>
            <a:spLocks noGrp="1"/>
          </p:cNvSpPr>
          <p:nvPr>
            <p:ph type="dt" sz="half" idx="10"/>
          </p:nvPr>
        </p:nvSpPr>
        <p:spPr/>
        <p:txBody>
          <a:bodyPr/>
          <a:lstStyle/>
          <a:p>
            <a:fld id="{0B5A1846-B42B-FC48-8DB6-0B8B8B7EF5DF}" type="datetime1">
              <a:rPr lang="fr-FR" smtClean="0"/>
              <a:t>23/09/2025</a:t>
            </a:fld>
            <a:endParaRPr lang="fr-FR"/>
          </a:p>
        </p:txBody>
      </p:sp>
      <p:sp>
        <p:nvSpPr>
          <p:cNvPr id="6" name="Espace réservé du pied de page 5">
            <a:extLst>
              <a:ext uri="{FF2B5EF4-FFF2-40B4-BE49-F238E27FC236}">
                <a16:creationId xmlns:a16="http://schemas.microsoft.com/office/drawing/2014/main" id="{E48DB3B6-FF33-437D-BE58-4DF0EC3E8C1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B474CEE-355C-4A7F-9543-280E3C062BD3}"/>
              </a:ext>
            </a:extLst>
          </p:cNvPr>
          <p:cNvSpPr>
            <a:spLocks noGrp="1"/>
          </p:cNvSpPr>
          <p:nvPr>
            <p:ph type="sldNum" sz="quarter" idx="12"/>
          </p:nvPr>
        </p:nvSpPr>
        <p:spPr/>
        <p:txBody>
          <a:bodyPr/>
          <a:lstStyle/>
          <a:p>
            <a:fld id="{0D472E28-F890-4092-A76E-51E59A7AA2E1}" type="slidenum">
              <a:rPr lang="fr-FR" smtClean="0"/>
              <a:t>‹N°›</a:t>
            </a:fld>
            <a:endParaRPr lang="fr-FR"/>
          </a:p>
        </p:txBody>
      </p:sp>
    </p:spTree>
    <p:extLst>
      <p:ext uri="{BB962C8B-B14F-4D97-AF65-F5344CB8AC3E}">
        <p14:creationId xmlns:p14="http://schemas.microsoft.com/office/powerpoint/2010/main" val="333249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B138FA-9E9F-4BA0-99B3-8408EA0D2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33544F6-1A93-4CAE-95AF-8900F110D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031D31-4C36-4FCA-A325-935BA8FC3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55FD7-56D3-4443-B42A-934B2FBFE9F8}" type="datetime1">
              <a:rPr lang="fr-FR" smtClean="0"/>
              <a:t>23/09/2025</a:t>
            </a:fld>
            <a:endParaRPr lang="fr-FR"/>
          </a:p>
        </p:txBody>
      </p:sp>
      <p:sp>
        <p:nvSpPr>
          <p:cNvPr id="5" name="Espace réservé du pied de page 4">
            <a:extLst>
              <a:ext uri="{FF2B5EF4-FFF2-40B4-BE49-F238E27FC236}">
                <a16:creationId xmlns:a16="http://schemas.microsoft.com/office/drawing/2014/main" id="{22B0C193-ECA2-461A-B708-2D5CD5659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4560FEF-C2DD-47D9-8E70-89C377BD4118}"/>
              </a:ext>
            </a:extLst>
          </p:cNvPr>
          <p:cNvSpPr>
            <a:spLocks noGrp="1"/>
          </p:cNvSpPr>
          <p:nvPr>
            <p:ph type="sldNum" sz="quarter" idx="4"/>
          </p:nvPr>
        </p:nvSpPr>
        <p:spPr>
          <a:xfrm>
            <a:off x="920115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72E28-F890-4092-A76E-51E59A7AA2E1}" type="slidenum">
              <a:rPr lang="fr-FR" smtClean="0"/>
              <a:t>‹N°›</a:t>
            </a:fld>
            <a:endParaRPr lang="fr-FR"/>
          </a:p>
        </p:txBody>
      </p:sp>
    </p:spTree>
    <p:extLst>
      <p:ext uri="{BB962C8B-B14F-4D97-AF65-F5344CB8AC3E}">
        <p14:creationId xmlns:p14="http://schemas.microsoft.com/office/powerpoint/2010/main" val="4264985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 id="2147483687" r:id="rId13"/>
    <p:sldLayoutId id="214748368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022A222-E744-47A5-81CE-6C7276D60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89B96A5-06E3-44D2-B3AF-C3FB545A0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19C643-F544-4C1D-8617-29B3702E6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D2A1E-438A-4048-81F2-8DEFD5DB5090}" type="datetimeFigureOut">
              <a:rPr lang="fr-FR" smtClean="0"/>
              <a:t>23/09/2025</a:t>
            </a:fld>
            <a:endParaRPr lang="fr-FR"/>
          </a:p>
        </p:txBody>
      </p:sp>
      <p:sp>
        <p:nvSpPr>
          <p:cNvPr id="5" name="Espace réservé du pied de page 4">
            <a:extLst>
              <a:ext uri="{FF2B5EF4-FFF2-40B4-BE49-F238E27FC236}">
                <a16:creationId xmlns:a16="http://schemas.microsoft.com/office/drawing/2014/main" id="{C0BF77F1-972A-40B4-A1A5-72133646A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94723E-5796-4F72-A4C4-A1AB2AC943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63AE7-A995-4FCC-881E-72DFA990F882}" type="slidenum">
              <a:rPr lang="fr-FR" smtClean="0"/>
              <a:t>‹N°›</a:t>
            </a:fld>
            <a:endParaRPr lang="fr-FR"/>
          </a:p>
        </p:txBody>
      </p:sp>
    </p:spTree>
    <p:extLst>
      <p:ext uri="{BB962C8B-B14F-4D97-AF65-F5344CB8AC3E}">
        <p14:creationId xmlns:p14="http://schemas.microsoft.com/office/powerpoint/2010/main" val="303565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4923BF0-C6DE-4D6F-B903-9C2116A8C7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4911A11-3F4E-445D-9EFC-F4E0558C6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11B1B0-4BAB-4A7D-BDB7-91D96250A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DE6C-FAFF-4162-96FF-25B5D9DA0428}" type="datetimeFigureOut">
              <a:rPr lang="fr-FR" smtClean="0"/>
              <a:t>23/09/2025</a:t>
            </a:fld>
            <a:endParaRPr lang="fr-FR"/>
          </a:p>
        </p:txBody>
      </p:sp>
      <p:sp>
        <p:nvSpPr>
          <p:cNvPr id="5" name="Espace réservé du pied de page 4">
            <a:extLst>
              <a:ext uri="{FF2B5EF4-FFF2-40B4-BE49-F238E27FC236}">
                <a16:creationId xmlns:a16="http://schemas.microsoft.com/office/drawing/2014/main" id="{32D5FA3D-ADDF-43B4-BEE4-E7BE157190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60B433E-DFCE-485A-88D3-88B7F70A09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DC26D-0C81-49A4-9E7B-4E3CE910B69E}" type="slidenum">
              <a:rPr lang="fr-FR" smtClean="0"/>
              <a:t>‹N°›</a:t>
            </a:fld>
            <a:endParaRPr lang="fr-FR"/>
          </a:p>
        </p:txBody>
      </p:sp>
    </p:spTree>
    <p:extLst>
      <p:ext uri="{BB962C8B-B14F-4D97-AF65-F5344CB8AC3E}">
        <p14:creationId xmlns:p14="http://schemas.microsoft.com/office/powerpoint/2010/main" val="25352891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18.sv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6.svg"/><Relationship Id="rId10" Type="http://schemas.openxmlformats.org/officeDocument/2006/relationships/image" Target="../media/image19.png"/><Relationship Id="rId9" Type="http://schemas.openxmlformats.org/officeDocument/2006/relationships/image" Target="../media/image20.sv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27.png"/><Relationship Id="rId9" Type="http://schemas.openxmlformats.org/officeDocument/2006/relationships/hyperlink" Target="https://www.pssmfrance.fr/ressource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19.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latin typeface="+mn-lt"/>
              </a:rPr>
              <a:t>La santé mentale,                      tous concernés </a:t>
            </a:r>
            <a:endParaRPr lang="fr-FR" b="1" dirty="0">
              <a:latin typeface="+mn-lt"/>
            </a:endParaRPr>
          </a:p>
        </p:txBody>
      </p:sp>
      <p:sp>
        <p:nvSpPr>
          <p:cNvPr id="3" name="Sous-titre 2"/>
          <p:cNvSpPr>
            <a:spLocks noGrp="1"/>
          </p:cNvSpPr>
          <p:nvPr>
            <p:ph type="subTitle" idx="1"/>
          </p:nvPr>
        </p:nvSpPr>
        <p:spPr>
          <a:xfrm>
            <a:off x="858486" y="3902497"/>
            <a:ext cx="10750377" cy="2514556"/>
          </a:xfrm>
        </p:spPr>
        <p:txBody>
          <a:bodyPr>
            <a:normAutofit/>
          </a:bodyPr>
          <a:lstStyle/>
          <a:p>
            <a:r>
              <a:rPr lang="fr-FR" sz="2800" b="1" dirty="0" smtClean="0"/>
              <a:t>Journée France </a:t>
            </a:r>
            <a:r>
              <a:rPr lang="fr-FR" sz="2800" b="1" dirty="0" err="1" smtClean="0"/>
              <a:t>Assos</a:t>
            </a:r>
            <a:r>
              <a:rPr lang="fr-FR" sz="2800" b="1" dirty="0" smtClean="0"/>
              <a:t> Santé Ile de France Vendredi 26 septembre 2025</a:t>
            </a:r>
          </a:p>
          <a:p>
            <a:endParaRPr lang="fr-FR" dirty="0" smtClean="0"/>
          </a:p>
          <a:p>
            <a:endParaRPr lang="fr-FR" dirty="0" smtClean="0"/>
          </a:p>
          <a:p>
            <a:r>
              <a:rPr lang="fr-FR" dirty="0" smtClean="0"/>
              <a:t>Mme JEGOUDEZ Caroline, Directrice adjointe en charge de la coordination du Projet Territorial de Santé Mentale Yvelines Nord</a:t>
            </a:r>
            <a:endParaRPr lang="fr-FR" dirty="0"/>
          </a:p>
        </p:txBody>
      </p:sp>
      <p:sp>
        <p:nvSpPr>
          <p:cNvPr id="4" name="Rectangle 3"/>
          <p:cNvSpPr/>
          <p:nvPr/>
        </p:nvSpPr>
        <p:spPr bwMode="auto">
          <a:xfrm>
            <a:off x="0" y="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p:nvPr/>
        </p:nvPicPr>
        <p:blipFill rotWithShape="1">
          <a:blip r:embed="rId2" cstate="print">
            <a:extLst>
              <a:ext uri="{28A0092B-C50C-407E-A947-70E740481C1C}">
                <a14:useLocalDpi xmlns:a14="http://schemas.microsoft.com/office/drawing/2010/main" val="0"/>
              </a:ext>
            </a:extLst>
          </a:blip>
          <a:srcRect l="7753" t="11636" b="13909"/>
          <a:stretch/>
        </p:blipFill>
        <p:spPr bwMode="auto">
          <a:xfrm>
            <a:off x="10274258" y="5946601"/>
            <a:ext cx="1580884" cy="634758"/>
          </a:xfrm>
          <a:prstGeom prst="rect">
            <a:avLst/>
          </a:prstGeom>
          <a:ln>
            <a:noFill/>
          </a:ln>
          <a:extLst>
            <a:ext uri="{53640926-AAD7-44D8-BBD7-CCE9431645EC}">
              <a14:shadowObscured xmlns:a14="http://schemas.microsoft.com/office/drawing/2010/main"/>
            </a:ext>
          </a:extLst>
        </p:spPr>
      </p:pic>
      <p:pic>
        <p:nvPicPr>
          <p:cNvPr id="6" name="Image 5"/>
          <p:cNvPicPr>
            <a:picLocks noChangeAspect="1"/>
          </p:cNvPicPr>
          <p:nvPr/>
        </p:nvPicPr>
        <p:blipFill>
          <a:blip r:embed="rId3"/>
          <a:stretch>
            <a:fillRect/>
          </a:stretch>
        </p:blipFill>
        <p:spPr>
          <a:xfrm>
            <a:off x="517523" y="297548"/>
            <a:ext cx="2382955" cy="1031189"/>
          </a:xfrm>
          <a:prstGeom prst="rect">
            <a:avLst/>
          </a:prstGeom>
        </p:spPr>
      </p:pic>
    </p:spTree>
    <p:extLst>
      <p:ext uri="{BB962C8B-B14F-4D97-AF65-F5344CB8AC3E}">
        <p14:creationId xmlns:p14="http://schemas.microsoft.com/office/powerpoint/2010/main" val="733290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2462663" y="2742228"/>
            <a:ext cx="7324826" cy="1200329"/>
          </a:xfrm>
          <a:prstGeom prst="rect">
            <a:avLst/>
          </a:prstGeom>
        </p:spPr>
        <p:txBody>
          <a:bodyPr wrap="none">
            <a:spAutoFit/>
          </a:bodyPr>
          <a:lstStyle/>
          <a:p>
            <a:r>
              <a:rPr lang="fr-FR" sz="3600" b="1" dirty="0">
                <a:solidFill>
                  <a:srgbClr val="EB6035"/>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QU’EST-CE QUE LA SANTÉ </a:t>
            </a:r>
            <a:r>
              <a:rPr lang="fr-FR" sz="3600" b="1" dirty="0" smtClean="0">
                <a:solidFill>
                  <a:srgbClr val="EB6035"/>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MENTALE ?</a:t>
            </a:r>
          </a:p>
          <a:p>
            <a:pPr algn="ctr"/>
            <a:r>
              <a:rPr lang="fr-FR" sz="3600" b="1" dirty="0" smtClean="0">
                <a:solidFill>
                  <a:srgbClr val="EB6035"/>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Définition  </a:t>
            </a:r>
            <a:endParaRPr lang="fr-FR" sz="3600" b="1" dirty="0">
              <a:solidFill>
                <a:srgbClr val="EB6035"/>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endParaRPr>
          </a:p>
        </p:txBody>
      </p:sp>
      <p:sp>
        <p:nvSpPr>
          <p:cNvPr id="6" name="Rectangle 5"/>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959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Rectangle 13"/>
          <p:cNvSpPr/>
          <p:nvPr/>
        </p:nvSpPr>
        <p:spPr bwMode="auto">
          <a:xfrm>
            <a:off x="0" y="-92204"/>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F77371D-219E-4758-815B-BF79EA63AA81}"/>
              </a:ext>
            </a:extLst>
          </p:cNvPr>
          <p:cNvSpPr txBox="1"/>
          <p:nvPr/>
        </p:nvSpPr>
        <p:spPr>
          <a:xfrm>
            <a:off x="762403" y="768723"/>
            <a:ext cx="10867432" cy="5239896"/>
          </a:xfrm>
          <a:prstGeom prst="rect">
            <a:avLst/>
          </a:prstGeom>
          <a:noFill/>
        </p:spPr>
        <p:txBody>
          <a:bodyPr wrap="square">
            <a:spAutoFit/>
          </a:bodyPr>
          <a:lstStyle/>
          <a:p>
            <a:pPr algn="just">
              <a:lnSpc>
                <a:spcPct val="150000"/>
              </a:lnSpc>
              <a:defRPr/>
            </a:pPr>
            <a:r>
              <a:rPr lang="fr-FR" sz="2800" b="1" dirty="0">
                <a:solidFill>
                  <a:srgbClr val="7F2172"/>
                </a:solidFill>
                <a:latin typeface="Arial" panose="020B0604020202020204" pitchFamily="34" charset="0"/>
                <a:cs typeface="Arial" panose="020B0604020202020204" pitchFamily="34" charset="0"/>
              </a:rPr>
              <a:t>L’Organisation Mondiale de la Santé nous dit </a:t>
            </a:r>
            <a:r>
              <a:rPr lang="fr-FR" sz="2400" b="1" dirty="0">
                <a:solidFill>
                  <a:srgbClr val="7F2172"/>
                </a:solidFill>
                <a:latin typeface="Arial" panose="020B0604020202020204" pitchFamily="34" charset="0"/>
                <a:cs typeface="Arial" panose="020B0604020202020204" pitchFamily="34" charset="0"/>
              </a:rPr>
              <a:t>:</a:t>
            </a:r>
          </a:p>
          <a:p>
            <a:pPr algn="just">
              <a:lnSpc>
                <a:spcPct val="150000"/>
              </a:lnSpc>
              <a:defRPr/>
            </a:pPr>
            <a:endParaRPr lang="fr-FR" sz="1100" dirty="0">
              <a:latin typeface="Arial" panose="020B0604020202020204" pitchFamily="34" charset="0"/>
              <a:cs typeface="Arial" panose="020B0604020202020204" pitchFamily="34" charset="0"/>
            </a:endParaRPr>
          </a:p>
          <a:p>
            <a:pPr algn="just">
              <a:lnSpc>
                <a:spcPct val="150000"/>
              </a:lnSpc>
              <a:defRPr/>
            </a:pPr>
            <a:r>
              <a:rPr lang="fr-FR" dirty="0">
                <a:latin typeface="Arial" panose="020B0604020202020204" pitchFamily="34" charset="0"/>
                <a:cs typeface="Arial" panose="020B0604020202020204" pitchFamily="34" charset="0"/>
              </a:rPr>
              <a:t>« La </a:t>
            </a:r>
            <a:r>
              <a:rPr lang="fr-FR" u="sng" dirty="0">
                <a:latin typeface="Arial" panose="020B0604020202020204" pitchFamily="34" charset="0"/>
                <a:cs typeface="Arial" panose="020B0604020202020204" pitchFamily="34" charset="0"/>
              </a:rPr>
              <a:t>santé mentale</a:t>
            </a:r>
            <a:r>
              <a:rPr lang="fr-FR" dirty="0">
                <a:latin typeface="Arial" panose="020B0604020202020204" pitchFamily="34" charset="0"/>
                <a:cs typeface="Arial" panose="020B0604020202020204" pitchFamily="34" charset="0"/>
              </a:rPr>
              <a:t> est un </a:t>
            </a:r>
            <a:r>
              <a:rPr lang="fr-FR" b="1" dirty="0">
                <a:latin typeface="Arial" panose="020B0604020202020204" pitchFamily="34" charset="0"/>
                <a:cs typeface="Arial" panose="020B0604020202020204" pitchFamily="34" charset="0"/>
              </a:rPr>
              <a:t>état de bien-être </a:t>
            </a:r>
            <a:r>
              <a:rPr lang="fr-FR" dirty="0">
                <a:latin typeface="Arial" panose="020B0604020202020204" pitchFamily="34" charset="0"/>
                <a:cs typeface="Arial" panose="020B0604020202020204" pitchFamily="34" charset="0"/>
              </a:rPr>
              <a:t>dans lequel l'individu prend </a:t>
            </a:r>
            <a:r>
              <a:rPr lang="fr-FR" b="1" dirty="0">
                <a:latin typeface="Arial" panose="020B0604020202020204" pitchFamily="34" charset="0"/>
                <a:cs typeface="Arial" panose="020B0604020202020204" pitchFamily="34" charset="0"/>
              </a:rPr>
              <a:t>conscience</a:t>
            </a:r>
            <a:r>
              <a:rPr lang="fr-FR" dirty="0">
                <a:latin typeface="Arial" panose="020B0604020202020204" pitchFamily="34" charset="0"/>
                <a:cs typeface="Arial" panose="020B0604020202020204" pitchFamily="34" charset="0"/>
              </a:rPr>
              <a:t> de ses propres </a:t>
            </a:r>
            <a:r>
              <a:rPr lang="fr-FR" b="1" dirty="0">
                <a:latin typeface="Arial" panose="020B0604020202020204" pitchFamily="34" charset="0"/>
                <a:cs typeface="Arial" panose="020B0604020202020204" pitchFamily="34" charset="0"/>
              </a:rPr>
              <a:t>capacités</a:t>
            </a:r>
            <a:r>
              <a:rPr lang="fr-FR" dirty="0">
                <a:latin typeface="Arial" panose="020B0604020202020204" pitchFamily="34" charset="0"/>
                <a:cs typeface="Arial" panose="020B0604020202020204" pitchFamily="34" charset="0"/>
              </a:rPr>
              <a:t>, peut </a:t>
            </a:r>
            <a:r>
              <a:rPr lang="fr-FR" b="1" dirty="0">
                <a:latin typeface="Arial" panose="020B0604020202020204" pitchFamily="34" charset="0"/>
                <a:cs typeface="Arial" panose="020B0604020202020204" pitchFamily="34" charset="0"/>
              </a:rPr>
              <a:t>faire face</a:t>
            </a:r>
            <a:r>
              <a:rPr lang="fr-FR" dirty="0">
                <a:latin typeface="Arial" panose="020B0604020202020204" pitchFamily="34" charset="0"/>
                <a:cs typeface="Arial" panose="020B0604020202020204" pitchFamily="34" charset="0"/>
              </a:rPr>
              <a:t> aux </a:t>
            </a:r>
            <a:r>
              <a:rPr lang="fr-FR" b="1" dirty="0">
                <a:latin typeface="Arial" panose="020B0604020202020204" pitchFamily="34" charset="0"/>
                <a:cs typeface="Arial" panose="020B0604020202020204" pitchFamily="34" charset="0"/>
              </a:rPr>
              <a:t>stress normaux </a:t>
            </a:r>
            <a:r>
              <a:rPr lang="fr-FR" dirty="0">
                <a:latin typeface="Arial" panose="020B0604020202020204" pitchFamily="34" charset="0"/>
                <a:cs typeface="Arial" panose="020B0604020202020204" pitchFamily="34" charset="0"/>
              </a:rPr>
              <a:t>de la vie, peut </a:t>
            </a:r>
            <a:r>
              <a:rPr lang="fr-FR" b="1" dirty="0">
                <a:latin typeface="Arial" panose="020B0604020202020204" pitchFamily="34" charset="0"/>
                <a:cs typeface="Arial" panose="020B0604020202020204" pitchFamily="34" charset="0"/>
              </a:rPr>
              <a:t>travailler</a:t>
            </a:r>
            <a:r>
              <a:rPr lang="fr-FR" dirty="0">
                <a:latin typeface="Arial" panose="020B0604020202020204" pitchFamily="34" charset="0"/>
                <a:cs typeface="Arial" panose="020B0604020202020204" pitchFamily="34" charset="0"/>
              </a:rPr>
              <a:t> de manière productive et fructueuse, et est capable d'apporter une </a:t>
            </a:r>
            <a:r>
              <a:rPr lang="fr-FR" b="1" dirty="0">
                <a:latin typeface="Arial" panose="020B0604020202020204" pitchFamily="34" charset="0"/>
                <a:cs typeface="Arial" panose="020B0604020202020204" pitchFamily="34" charset="0"/>
              </a:rPr>
              <a:t>contribution à sa communauté</a:t>
            </a:r>
            <a:r>
              <a:rPr lang="fr-FR" dirty="0">
                <a:latin typeface="Arial" panose="020B0604020202020204" pitchFamily="34" charset="0"/>
                <a:cs typeface="Arial" panose="020B0604020202020204" pitchFamily="34" charset="0"/>
              </a:rPr>
              <a:t>. »</a:t>
            </a:r>
          </a:p>
          <a:p>
            <a:pPr algn="just">
              <a:lnSpc>
                <a:spcPct val="150000"/>
              </a:lnSpc>
              <a:defRPr/>
            </a:pPr>
            <a:endParaRPr lang="fr-FR" sz="1100" dirty="0">
              <a:latin typeface="Arial" panose="020B0604020202020204" pitchFamily="34" charset="0"/>
              <a:cs typeface="Arial" panose="020B0604020202020204" pitchFamily="34" charset="0"/>
            </a:endParaRPr>
          </a:p>
          <a:p>
            <a:pPr algn="just">
              <a:lnSpc>
                <a:spcPct val="150000"/>
              </a:lnSpc>
              <a:defRPr/>
            </a:pPr>
            <a:r>
              <a:rPr lang="fr-FR" dirty="0">
                <a:latin typeface="Arial" panose="020B0604020202020204" pitchFamily="34" charset="0"/>
                <a:cs typeface="Arial" panose="020B0604020202020204" pitchFamily="34" charset="0"/>
              </a:rPr>
              <a:t>« La </a:t>
            </a:r>
            <a:r>
              <a:rPr lang="fr-FR" u="sng" dirty="0">
                <a:latin typeface="Arial" panose="020B0604020202020204" pitchFamily="34" charset="0"/>
                <a:cs typeface="Arial" panose="020B0604020202020204" pitchFamily="34" charset="0"/>
              </a:rPr>
              <a:t>santé</a:t>
            </a:r>
            <a:r>
              <a:rPr lang="fr-FR" dirty="0">
                <a:latin typeface="Arial" panose="020B0604020202020204" pitchFamily="34" charset="0"/>
                <a:cs typeface="Arial" panose="020B0604020202020204" pitchFamily="34" charset="0"/>
              </a:rPr>
              <a:t> est un état complet de bien-être </a:t>
            </a:r>
            <a:r>
              <a:rPr lang="fr-FR" b="1" dirty="0">
                <a:latin typeface="Arial" panose="020B0604020202020204" pitchFamily="34" charset="0"/>
                <a:cs typeface="Arial" panose="020B0604020202020204" pitchFamily="34" charset="0"/>
              </a:rPr>
              <a:t>physique</a:t>
            </a:r>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mental</a:t>
            </a:r>
            <a:r>
              <a:rPr lang="fr-FR" dirty="0">
                <a:latin typeface="Arial" panose="020B0604020202020204" pitchFamily="34" charset="0"/>
                <a:cs typeface="Arial" panose="020B0604020202020204" pitchFamily="34" charset="0"/>
              </a:rPr>
              <a:t> et </a:t>
            </a:r>
            <a:r>
              <a:rPr lang="fr-FR" b="1" dirty="0">
                <a:latin typeface="Arial" panose="020B0604020202020204" pitchFamily="34" charset="0"/>
                <a:cs typeface="Arial" panose="020B0604020202020204" pitchFamily="34" charset="0"/>
              </a:rPr>
              <a:t>social</a:t>
            </a:r>
            <a:r>
              <a:rPr lang="fr-FR" dirty="0">
                <a:latin typeface="Arial" panose="020B0604020202020204" pitchFamily="34" charset="0"/>
                <a:cs typeface="Arial" panose="020B0604020202020204" pitchFamily="34" charset="0"/>
              </a:rPr>
              <a:t>, </a:t>
            </a:r>
            <a:r>
              <a:rPr lang="fr-FR" b="1" dirty="0">
                <a:solidFill>
                  <a:srgbClr val="A4329E"/>
                </a:solidFill>
                <a:latin typeface="Arial" panose="020B0604020202020204" pitchFamily="34" charset="0"/>
                <a:cs typeface="Arial" panose="020B0604020202020204" pitchFamily="34" charset="0"/>
              </a:rPr>
              <a:t>et ne consiste pas seulement en une absence de maladie ou d’infirmité</a:t>
            </a:r>
            <a:r>
              <a:rPr lang="fr-FR" dirty="0">
                <a:latin typeface="Arial" panose="020B0604020202020204" pitchFamily="34" charset="0"/>
                <a:cs typeface="Arial" panose="020B0604020202020204" pitchFamily="34" charset="0"/>
              </a:rPr>
              <a:t>.</a:t>
            </a:r>
            <a:r>
              <a:rPr lang="fr-FR" dirty="0">
                <a:solidFill>
                  <a:srgbClr val="AC015A"/>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t>
            </a:r>
          </a:p>
          <a:p>
            <a:pPr algn="just">
              <a:lnSpc>
                <a:spcPct val="150000"/>
              </a:lnSpc>
              <a:defRPr/>
            </a:pPr>
            <a:endParaRPr lang="fr-FR" sz="1100" dirty="0">
              <a:latin typeface="Arial" panose="020B0604020202020204" pitchFamily="34" charset="0"/>
              <a:cs typeface="Arial" panose="020B0604020202020204" pitchFamily="34" charset="0"/>
            </a:endParaRPr>
          </a:p>
          <a:p>
            <a:pPr algn="just">
              <a:lnSpc>
                <a:spcPct val="150000"/>
              </a:lnSpc>
              <a:defRPr/>
            </a:pPr>
            <a:r>
              <a:rPr lang="fr-FR" dirty="0">
                <a:latin typeface="Arial" panose="020B0604020202020204" pitchFamily="34" charset="0"/>
                <a:cs typeface="Arial" panose="020B0604020202020204" pitchFamily="34" charset="0"/>
                <a:sym typeface="Wingdings" panose="05000000000000000000" pitchFamily="2" charset="2"/>
              </a:rPr>
              <a:t> </a:t>
            </a:r>
            <a:r>
              <a:rPr lang="fr-FR" dirty="0" smtClean="0">
                <a:latin typeface="Arial" panose="020B0604020202020204" pitchFamily="34" charset="0"/>
                <a:cs typeface="Arial" panose="020B0604020202020204" pitchFamily="34" charset="0"/>
                <a:sym typeface="Wingdings" panose="05000000000000000000" pitchFamily="2" charset="2"/>
              </a:rPr>
              <a:t>Elle s’inscrit dans le cadre d’un</a:t>
            </a:r>
            <a:r>
              <a:rPr lang="fr-FR" dirty="0" smtClean="0">
                <a:latin typeface="Arial" panose="020B0604020202020204" pitchFamily="34" charset="0"/>
                <a:cs typeface="Arial" panose="020B0604020202020204" pitchFamily="34" charset="0"/>
              </a:rPr>
              <a:t> </a:t>
            </a:r>
            <a:r>
              <a:rPr lang="fr-FR" b="1" dirty="0">
                <a:solidFill>
                  <a:srgbClr val="A4329E"/>
                </a:solidFill>
                <a:latin typeface="Arial" panose="020B0604020202020204" pitchFamily="34" charset="0"/>
                <a:cs typeface="Arial" panose="020B0604020202020204" pitchFamily="34" charset="0"/>
              </a:rPr>
              <a:t>continuum de la santé </a:t>
            </a:r>
            <a:r>
              <a:rPr lang="fr-FR" b="1" dirty="0" smtClean="0">
                <a:solidFill>
                  <a:srgbClr val="A4329E"/>
                </a:solidFill>
                <a:latin typeface="Arial" panose="020B0604020202020204" pitchFamily="34" charset="0"/>
                <a:cs typeface="Arial" panose="020B0604020202020204" pitchFamily="34" charset="0"/>
              </a:rPr>
              <a:t>mentale, </a:t>
            </a:r>
            <a:r>
              <a:rPr lang="fr-FR" dirty="0" smtClean="0">
                <a:latin typeface="Arial" panose="020B0604020202020204" pitchFamily="34" charset="0"/>
                <a:cs typeface="Arial" panose="020B0604020202020204" pitchFamily="34" charset="0"/>
              </a:rPr>
              <a:t>qui consiste à trouver en permanence un équilibre </a:t>
            </a:r>
            <a:r>
              <a:rPr lang="fr-FR" b="1" dirty="0">
                <a:solidFill>
                  <a:srgbClr val="0070C0"/>
                </a:solidFill>
                <a:cs typeface="Calibri"/>
              </a:rPr>
              <a:t>entre toutes les dimensions de notre vie  : </a:t>
            </a:r>
            <a:r>
              <a:rPr lang="fr-FR" spc="-25" dirty="0">
                <a:solidFill>
                  <a:srgbClr val="262626"/>
                </a:solidFill>
                <a:cs typeface="Calibri"/>
              </a:rPr>
              <a:t>émotionnelle, psychique, physique, sociale, spirituelle, économique.</a:t>
            </a:r>
          </a:p>
          <a:p>
            <a:pPr algn="just">
              <a:lnSpc>
                <a:spcPct val="150000"/>
              </a:lnSpc>
              <a:defRPr/>
            </a:pPr>
            <a:r>
              <a:rPr lang="fr-FR" dirty="0" smtClean="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p:txBody>
      </p:sp>
      <p:grpSp>
        <p:nvGrpSpPr>
          <p:cNvPr id="17" name="Groupe 16">
            <a:extLst>
              <a:ext uri="{FF2B5EF4-FFF2-40B4-BE49-F238E27FC236}">
                <a16:creationId xmlns:a16="http://schemas.microsoft.com/office/drawing/2014/main" id="{C0695A82-30BE-4F0E-B68D-877F1B0600BE}"/>
              </a:ext>
            </a:extLst>
          </p:cNvPr>
          <p:cNvGrpSpPr/>
          <p:nvPr/>
        </p:nvGrpSpPr>
        <p:grpSpPr>
          <a:xfrm>
            <a:off x="3875314" y="5377543"/>
            <a:ext cx="3792101" cy="1262152"/>
            <a:chOff x="1188000" y="2016806"/>
            <a:chExt cx="6768000" cy="2017249"/>
          </a:xfrm>
        </p:grpSpPr>
        <p:sp>
          <p:nvSpPr>
            <p:cNvPr id="18" name="Google Shape;218;p12">
              <a:extLst>
                <a:ext uri="{FF2B5EF4-FFF2-40B4-BE49-F238E27FC236}">
                  <a16:creationId xmlns:a16="http://schemas.microsoft.com/office/drawing/2014/main" id="{C6C137D6-8A90-4AF8-8B6B-30F0F99A868A}"/>
                </a:ext>
              </a:extLst>
            </p:cNvPr>
            <p:cNvSpPr/>
            <p:nvPr/>
          </p:nvSpPr>
          <p:spPr>
            <a:xfrm>
              <a:off x="4572000" y="2016807"/>
              <a:ext cx="3384000" cy="2017248"/>
            </a:xfrm>
            <a:prstGeom prst="rightArrow">
              <a:avLst>
                <a:gd name="adj1" fmla="val 50000"/>
                <a:gd name="adj2" fmla="val 50000"/>
              </a:avLst>
            </a:prstGeom>
            <a:solidFill>
              <a:srgbClr val="F79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sp>
          <p:nvSpPr>
            <p:cNvPr id="19" name="Google Shape;219;p12">
              <a:extLst>
                <a:ext uri="{FF2B5EF4-FFF2-40B4-BE49-F238E27FC236}">
                  <a16:creationId xmlns:a16="http://schemas.microsoft.com/office/drawing/2014/main" id="{9A355F16-6133-42D9-8AC7-E2EEA15DA3C3}"/>
                </a:ext>
              </a:extLst>
            </p:cNvPr>
            <p:cNvSpPr/>
            <p:nvPr/>
          </p:nvSpPr>
          <p:spPr>
            <a:xfrm rot="10800000">
              <a:off x="1188000" y="2016806"/>
              <a:ext cx="3384000" cy="2017248"/>
            </a:xfrm>
            <a:prstGeom prst="rightArrow">
              <a:avLst>
                <a:gd name="adj1" fmla="val 50000"/>
                <a:gd name="adj2" fmla="val 50000"/>
              </a:avLst>
            </a:prstGeom>
            <a:solidFill>
              <a:srgbClr val="F79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600"/>
                <a:buFont typeface="Calibri"/>
                <a:buNone/>
              </a:pPr>
              <a:endParaRPr sz="1600">
                <a:solidFill>
                  <a:schemeClr val="dk1"/>
                </a:solidFill>
                <a:latin typeface="Calibri"/>
                <a:ea typeface="Calibri"/>
                <a:cs typeface="Calibri"/>
                <a:sym typeface="Calibri"/>
              </a:endParaRPr>
            </a:p>
          </p:txBody>
        </p:sp>
        <p:sp>
          <p:nvSpPr>
            <p:cNvPr id="20" name="Google Shape;220;p12">
              <a:extLst>
                <a:ext uri="{FF2B5EF4-FFF2-40B4-BE49-F238E27FC236}">
                  <a16:creationId xmlns:a16="http://schemas.microsoft.com/office/drawing/2014/main" id="{FE077DB3-7300-43E0-86E7-F73A1D0A407E}"/>
                </a:ext>
              </a:extLst>
            </p:cNvPr>
            <p:cNvSpPr txBox="1"/>
            <p:nvPr/>
          </p:nvSpPr>
          <p:spPr>
            <a:xfrm>
              <a:off x="1575490" y="2722517"/>
              <a:ext cx="3293917" cy="932984"/>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600"/>
                <a:buFont typeface="Calibri"/>
                <a:buNone/>
              </a:pPr>
              <a:r>
                <a:rPr lang="fr-FR" sz="1200" dirty="0">
                  <a:solidFill>
                    <a:schemeClr val="dk1"/>
                  </a:solidFill>
                  <a:effectLst>
                    <a:outerShdw blurRad="38100" dist="38100" dir="2700000" algn="tl">
                      <a:srgbClr val="000000">
                        <a:alpha val="43137"/>
                      </a:srgbClr>
                    </a:outerShdw>
                  </a:effectLst>
                  <a:latin typeface="Calibri"/>
                  <a:ea typeface="Calibri"/>
                  <a:cs typeface="Calibri"/>
                  <a:sym typeface="Calibri"/>
                </a:rPr>
                <a:t>Santé mentale fragile</a:t>
              </a:r>
              <a:endParaRPr sz="1200" dirty="0">
                <a:solidFill>
                  <a:schemeClr val="dk1"/>
                </a:solidFill>
                <a:effectLst>
                  <a:outerShdw blurRad="38100" dist="38100" dir="2700000" algn="tl">
                    <a:srgbClr val="000000">
                      <a:alpha val="43137"/>
                    </a:srgbClr>
                  </a:outerShdw>
                </a:effectLst>
                <a:latin typeface="Calibri"/>
                <a:ea typeface="Calibri"/>
                <a:cs typeface="Calibri"/>
                <a:sym typeface="Calibri"/>
              </a:endParaRPr>
            </a:p>
          </p:txBody>
        </p:sp>
        <p:sp>
          <p:nvSpPr>
            <p:cNvPr id="21" name="Google Shape;221;p12">
              <a:extLst>
                <a:ext uri="{FF2B5EF4-FFF2-40B4-BE49-F238E27FC236}">
                  <a16:creationId xmlns:a16="http://schemas.microsoft.com/office/drawing/2014/main" id="{B31A0BB0-688D-475D-8072-BC061F777A96}"/>
                </a:ext>
              </a:extLst>
            </p:cNvPr>
            <p:cNvSpPr txBox="1"/>
            <p:nvPr/>
          </p:nvSpPr>
          <p:spPr>
            <a:xfrm>
              <a:off x="4274595" y="2722518"/>
              <a:ext cx="3293917" cy="932984"/>
            </a:xfrm>
            <a:prstGeom prst="rect">
              <a:avLst/>
            </a:prstGeom>
            <a:noFill/>
            <a:ln>
              <a:noFill/>
            </a:ln>
          </p:spPr>
          <p:txBody>
            <a:bodyPr spcFirstLastPara="1" wrap="square" lIns="91425" tIns="91425" rIns="91425" bIns="91425" anchor="t" anchorCtr="0">
              <a:spAutoFit/>
            </a:bodyPr>
            <a:lstStyle/>
            <a:p>
              <a:pPr marL="0" marR="0" lvl="0" indent="0" algn="r" rtl="0">
                <a:spcBef>
                  <a:spcPts val="0"/>
                </a:spcBef>
                <a:spcAft>
                  <a:spcPts val="0"/>
                </a:spcAft>
                <a:buClr>
                  <a:schemeClr val="dk1"/>
                </a:buClr>
                <a:buSzPts val="1600"/>
                <a:buFont typeface="Calibri"/>
                <a:buNone/>
              </a:pPr>
              <a:r>
                <a:rPr lang="fr-FR" sz="1200" dirty="0">
                  <a:solidFill>
                    <a:schemeClr val="dk1"/>
                  </a:solidFill>
                  <a:effectLst>
                    <a:outerShdw blurRad="38100" dist="38100" dir="2700000" algn="tl">
                      <a:srgbClr val="000000">
                        <a:alpha val="43137"/>
                      </a:srgbClr>
                    </a:outerShdw>
                  </a:effectLst>
                  <a:latin typeface="Calibri"/>
                  <a:ea typeface="Calibri"/>
                  <a:cs typeface="Calibri"/>
                  <a:sym typeface="Calibri"/>
                </a:rPr>
                <a:t>Bonne santé mentale</a:t>
              </a:r>
              <a:endParaRPr sz="1200" dirty="0">
                <a:solidFill>
                  <a:schemeClr val="dk1"/>
                </a:solidFill>
                <a:effectLst>
                  <a:outerShdw blurRad="38100" dist="38100" dir="2700000" algn="tl">
                    <a:srgbClr val="000000">
                      <a:alpha val="43137"/>
                    </a:srgbClr>
                  </a:outerShdw>
                </a:effectLst>
                <a:latin typeface="Calibri"/>
                <a:ea typeface="Calibri"/>
                <a:cs typeface="Calibri"/>
                <a:sym typeface="Calibri"/>
              </a:endParaRPr>
            </a:p>
          </p:txBody>
        </p:sp>
      </p:grpSp>
      <p:pic>
        <p:nvPicPr>
          <p:cNvPr id="11" name="object 5"/>
          <p:cNvPicPr/>
          <p:nvPr/>
        </p:nvPicPr>
        <p:blipFill>
          <a:blip r:embed="rId3" cstate="print"/>
          <a:stretch>
            <a:fillRect/>
          </a:stretch>
        </p:blipFill>
        <p:spPr>
          <a:xfrm>
            <a:off x="10621083" y="511629"/>
            <a:ext cx="1340068" cy="1298839"/>
          </a:xfrm>
          <a:prstGeom prst="rect">
            <a:avLst/>
          </a:prstGeom>
        </p:spPr>
      </p:pic>
    </p:spTree>
    <p:extLst>
      <p:ext uri="{BB962C8B-B14F-4D97-AF65-F5344CB8AC3E}">
        <p14:creationId xmlns:p14="http://schemas.microsoft.com/office/powerpoint/2010/main" val="238060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ZoneTexte 7">
            <a:extLst>
              <a:ext uri="{FF2B5EF4-FFF2-40B4-BE49-F238E27FC236}">
                <a16:creationId xmlns:a16="http://schemas.microsoft.com/office/drawing/2014/main" id="{0E6D71E8-7E95-4B8B-94F5-07EFD9271A33}"/>
              </a:ext>
            </a:extLst>
          </p:cNvPr>
          <p:cNvSpPr txBox="1"/>
          <p:nvPr/>
        </p:nvSpPr>
        <p:spPr bwMode="auto">
          <a:xfrm>
            <a:off x="570889" y="1756883"/>
            <a:ext cx="11050221" cy="1446550"/>
          </a:xfrm>
          <a:prstGeom prst="rect">
            <a:avLst/>
          </a:prstGeom>
          <a:noFill/>
        </p:spPr>
        <p:txBody>
          <a:bodyPr wrap="square">
            <a:spAutoFit/>
          </a:bodyPr>
          <a:lstStyle/>
          <a:p>
            <a:pPr algn="ctr">
              <a:defRPr/>
            </a:pPr>
            <a:r>
              <a:rPr lang="fr-FR" sz="4400" dirty="0">
                <a:solidFill>
                  <a:schemeClr val="accent2"/>
                </a:solidFill>
                <a:latin typeface="Berlin Sans FB" panose="020E0602020502020306" pitchFamily="34" charset="0"/>
                <a:cs typeface="+mj-cs"/>
              </a:rPr>
              <a:t>« On peut vivre avec un trouble psychique</a:t>
            </a:r>
          </a:p>
          <a:p>
            <a:pPr algn="ctr">
              <a:defRPr/>
            </a:pPr>
            <a:r>
              <a:rPr lang="fr-FR" sz="4400" dirty="0">
                <a:solidFill>
                  <a:schemeClr val="accent2"/>
                </a:solidFill>
                <a:latin typeface="Berlin Sans FB" panose="020E0602020502020306" pitchFamily="34" charset="0"/>
                <a:cs typeface="+mj-cs"/>
              </a:rPr>
              <a:t>et avoir une bonne santé mentale »</a:t>
            </a:r>
          </a:p>
        </p:txBody>
      </p:sp>
      <p:sp>
        <p:nvSpPr>
          <p:cNvPr id="4" name="ZoneTexte 3">
            <a:extLst>
              <a:ext uri="{FF2B5EF4-FFF2-40B4-BE49-F238E27FC236}">
                <a16:creationId xmlns:a16="http://schemas.microsoft.com/office/drawing/2014/main" id="{DF96A893-7F97-49D3-A84E-90D82E4FF6D8}"/>
              </a:ext>
            </a:extLst>
          </p:cNvPr>
          <p:cNvSpPr txBox="1"/>
          <p:nvPr/>
        </p:nvSpPr>
        <p:spPr bwMode="auto">
          <a:xfrm>
            <a:off x="570889" y="3603480"/>
            <a:ext cx="11050221" cy="769441"/>
          </a:xfrm>
          <a:prstGeom prst="rect">
            <a:avLst/>
          </a:prstGeom>
          <a:noFill/>
        </p:spPr>
        <p:txBody>
          <a:bodyPr wrap="square">
            <a:spAutoFit/>
          </a:bodyPr>
          <a:lstStyle/>
          <a:p>
            <a:pPr algn="ctr">
              <a:defRPr/>
            </a:pPr>
            <a:r>
              <a:rPr lang="fr-FR" sz="4400" dirty="0">
                <a:solidFill>
                  <a:srgbClr val="A4329E"/>
                </a:solidFill>
                <a:latin typeface="Berlin Sans FB" panose="020E0602020502020306" pitchFamily="34" charset="0"/>
                <a:cs typeface="+mj-cs"/>
              </a:rPr>
              <a:t>VRAI ou </a:t>
            </a:r>
            <a:r>
              <a:rPr lang="fr-FR" sz="4400" dirty="0" smtClean="0">
                <a:solidFill>
                  <a:srgbClr val="A4329E"/>
                </a:solidFill>
                <a:latin typeface="Berlin Sans FB" panose="020E0602020502020306" pitchFamily="34" charset="0"/>
                <a:cs typeface="+mj-cs"/>
              </a:rPr>
              <a:t>FAUX ?</a:t>
            </a:r>
            <a:endParaRPr lang="fr-FR" sz="4400" dirty="0">
              <a:solidFill>
                <a:srgbClr val="A4329E"/>
              </a:solidFill>
              <a:latin typeface="Berlin Sans FB" panose="020E0602020502020306" pitchFamily="34" charset="0"/>
              <a:cs typeface="+mj-cs"/>
            </a:endParaRPr>
          </a:p>
        </p:txBody>
      </p:sp>
    </p:spTree>
    <p:extLst>
      <p:ext uri="{BB962C8B-B14F-4D97-AF65-F5344CB8AC3E}">
        <p14:creationId xmlns:p14="http://schemas.microsoft.com/office/powerpoint/2010/main" val="60372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Rectangle 15"/>
          <p:cNvSpPr/>
          <p:nvPr/>
        </p:nvSpPr>
        <p:spPr bwMode="auto">
          <a:xfrm>
            <a:off x="0" y="-132913"/>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a:extLst>
              <a:ext uri="{FF2B5EF4-FFF2-40B4-BE49-F238E27FC236}">
                <a16:creationId xmlns:a16="http://schemas.microsoft.com/office/drawing/2014/main" id="{C04B9652-8028-43CB-A52C-9C967B5D8E01}"/>
              </a:ext>
            </a:extLst>
          </p:cNvPr>
          <p:cNvGrpSpPr/>
          <p:nvPr/>
        </p:nvGrpSpPr>
        <p:grpSpPr bwMode="auto">
          <a:xfrm>
            <a:off x="1133142" y="1395949"/>
            <a:ext cx="9627951" cy="4544428"/>
            <a:chOff x="302505" y="0"/>
            <a:chExt cx="6023655" cy="4320000"/>
          </a:xfrm>
        </p:grpSpPr>
        <p:cxnSp>
          <p:nvCxnSpPr>
            <p:cNvPr id="8" name="Connecteur droit avec flèche 7">
              <a:extLst>
                <a:ext uri="{FF2B5EF4-FFF2-40B4-BE49-F238E27FC236}">
                  <a16:creationId xmlns:a16="http://schemas.microsoft.com/office/drawing/2014/main" id="{647CC1A4-32CD-4051-9EBC-CA53E0D2DC80}"/>
                </a:ext>
              </a:extLst>
            </p:cNvPr>
            <p:cNvCxnSpPr>
              <a:cxnSpLocks/>
            </p:cNvCxnSpPr>
            <p:nvPr/>
          </p:nvCxnSpPr>
          <p:spPr bwMode="auto">
            <a:xfrm>
              <a:off x="3251979" y="0"/>
              <a:ext cx="0" cy="4320000"/>
            </a:xfrm>
            <a:prstGeom prst="straightConnector1">
              <a:avLst/>
            </a:prstGeom>
            <a:ln w="38100">
              <a:solidFill>
                <a:srgbClr val="1EC5E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28AE67B7-E8ED-4DE9-873E-7C483E2CAC82}"/>
                </a:ext>
              </a:extLst>
            </p:cNvPr>
            <p:cNvCxnSpPr>
              <a:cxnSpLocks/>
            </p:cNvCxnSpPr>
            <p:nvPr/>
          </p:nvCxnSpPr>
          <p:spPr bwMode="auto">
            <a:xfrm flipH="1">
              <a:off x="365623" y="2088946"/>
              <a:ext cx="5897419" cy="23545"/>
            </a:xfrm>
            <a:prstGeom prst="straightConnector1">
              <a:avLst/>
            </a:prstGeom>
            <a:ln w="381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7597340F-19CA-4138-A0A3-3775349C8058}"/>
                </a:ext>
              </a:extLst>
            </p:cNvPr>
            <p:cNvSpPr txBox="1"/>
            <p:nvPr/>
          </p:nvSpPr>
          <p:spPr bwMode="auto">
            <a:xfrm>
              <a:off x="3388225" y="31346"/>
              <a:ext cx="2937935" cy="276999"/>
            </a:xfrm>
            <a:prstGeom prst="rect">
              <a:avLst/>
            </a:prstGeom>
            <a:noFill/>
          </p:spPr>
          <p:txBody>
            <a:bodyPr wrap="square" rtlCol="0">
              <a:spAutoFit/>
            </a:bodyPr>
            <a:lstStyle/>
            <a:p>
              <a:pPr>
                <a:defRPr/>
              </a:pPr>
              <a:r>
                <a:rPr lang="fr-FR" b="1" dirty="0">
                  <a:solidFill>
                    <a:srgbClr val="1EC5E6"/>
                  </a:solidFill>
                  <a:latin typeface="Arial" panose="020B0604020202020204" pitchFamily="34" charset="0"/>
                  <a:cs typeface="Arial" panose="020B0604020202020204" pitchFamily="34" charset="0"/>
                </a:rPr>
                <a:t>Santé mentale optimale</a:t>
              </a:r>
            </a:p>
          </p:txBody>
        </p:sp>
        <p:sp>
          <p:nvSpPr>
            <p:cNvPr id="12" name="ZoneTexte 11">
              <a:extLst>
                <a:ext uri="{FF2B5EF4-FFF2-40B4-BE49-F238E27FC236}">
                  <a16:creationId xmlns:a16="http://schemas.microsoft.com/office/drawing/2014/main" id="{B9F67A48-3E98-46B6-9C6E-E1AAF51C362C}"/>
                </a:ext>
              </a:extLst>
            </p:cNvPr>
            <p:cNvSpPr txBox="1"/>
            <p:nvPr/>
          </p:nvSpPr>
          <p:spPr bwMode="auto">
            <a:xfrm>
              <a:off x="3388225" y="3956373"/>
              <a:ext cx="2937935" cy="276999"/>
            </a:xfrm>
            <a:prstGeom prst="rect">
              <a:avLst/>
            </a:prstGeom>
            <a:noFill/>
          </p:spPr>
          <p:txBody>
            <a:bodyPr wrap="square" rtlCol="0">
              <a:spAutoFit/>
            </a:bodyPr>
            <a:lstStyle/>
            <a:p>
              <a:pPr>
                <a:defRPr/>
              </a:pPr>
              <a:r>
                <a:rPr lang="fr-FR" b="1" dirty="0">
                  <a:solidFill>
                    <a:srgbClr val="1EC5E6"/>
                  </a:solidFill>
                  <a:latin typeface="Arial" panose="020B0604020202020204" pitchFamily="34" charset="0"/>
                  <a:cs typeface="Arial" panose="020B0604020202020204" pitchFamily="34" charset="0"/>
                </a:rPr>
                <a:t>Mauvaise santé mentale</a:t>
              </a:r>
            </a:p>
          </p:txBody>
        </p:sp>
        <p:sp>
          <p:nvSpPr>
            <p:cNvPr id="13" name="ZoneTexte 12">
              <a:extLst>
                <a:ext uri="{FF2B5EF4-FFF2-40B4-BE49-F238E27FC236}">
                  <a16:creationId xmlns:a16="http://schemas.microsoft.com/office/drawing/2014/main" id="{C9ACFB5E-9698-4D95-B6C9-17449E20DEED}"/>
                </a:ext>
              </a:extLst>
            </p:cNvPr>
            <p:cNvSpPr txBox="1"/>
            <p:nvPr/>
          </p:nvSpPr>
          <p:spPr bwMode="auto">
            <a:xfrm>
              <a:off x="302505" y="1386761"/>
              <a:ext cx="1094648" cy="702185"/>
            </a:xfrm>
            <a:prstGeom prst="rect">
              <a:avLst/>
            </a:prstGeom>
            <a:noFill/>
          </p:spPr>
          <p:txBody>
            <a:bodyPr wrap="square" rtlCol="0">
              <a:spAutoFit/>
            </a:bodyPr>
            <a:lstStyle/>
            <a:p>
              <a:pPr>
                <a:defRPr/>
              </a:pPr>
              <a:r>
                <a:rPr lang="fr-FR" sz="1400" b="1" dirty="0">
                  <a:solidFill>
                    <a:srgbClr val="92D050"/>
                  </a:solidFill>
                  <a:latin typeface="Arial" panose="020B0604020202020204" pitchFamily="34" charset="0"/>
                  <a:cs typeface="Arial" panose="020B0604020202020204" pitchFamily="34" charset="0"/>
                </a:rPr>
                <a:t>Absence de symptômes de trouble psychique</a:t>
              </a:r>
            </a:p>
          </p:txBody>
        </p:sp>
        <p:sp>
          <p:nvSpPr>
            <p:cNvPr id="14" name="ZoneTexte 13">
              <a:extLst>
                <a:ext uri="{FF2B5EF4-FFF2-40B4-BE49-F238E27FC236}">
                  <a16:creationId xmlns:a16="http://schemas.microsoft.com/office/drawing/2014/main" id="{B6C672E8-2E9C-48FC-B007-CAC9167B1B52}"/>
                </a:ext>
              </a:extLst>
            </p:cNvPr>
            <p:cNvSpPr txBox="1"/>
            <p:nvPr/>
          </p:nvSpPr>
          <p:spPr bwMode="auto">
            <a:xfrm>
              <a:off x="5235956" y="2109623"/>
              <a:ext cx="1090204" cy="698996"/>
            </a:xfrm>
            <a:prstGeom prst="rect">
              <a:avLst/>
            </a:prstGeom>
            <a:noFill/>
          </p:spPr>
          <p:txBody>
            <a:bodyPr wrap="square" rtlCol="0">
              <a:spAutoFit/>
            </a:bodyPr>
            <a:lstStyle/>
            <a:p>
              <a:pPr algn="r">
                <a:defRPr/>
              </a:pPr>
              <a:r>
                <a:rPr lang="fr-FR" sz="1400" b="1" dirty="0">
                  <a:solidFill>
                    <a:srgbClr val="92D050"/>
                  </a:solidFill>
                  <a:latin typeface="Arial" panose="020B0604020202020204" pitchFamily="34" charset="0"/>
                  <a:cs typeface="Arial" panose="020B0604020202020204" pitchFamily="34" charset="0"/>
                </a:rPr>
                <a:t>Présence de symptômes de trouble psychique</a:t>
              </a:r>
            </a:p>
          </p:txBody>
        </p:sp>
      </p:grpSp>
      <p:sp>
        <p:nvSpPr>
          <p:cNvPr id="7" name="ZoneTexte 6">
            <a:extLst>
              <a:ext uri="{FF2B5EF4-FFF2-40B4-BE49-F238E27FC236}">
                <a16:creationId xmlns:a16="http://schemas.microsoft.com/office/drawing/2014/main" id="{2AEF8C0C-15DF-4385-F3E1-7EB73EE921C2}"/>
              </a:ext>
            </a:extLst>
          </p:cNvPr>
          <p:cNvSpPr txBox="1"/>
          <p:nvPr/>
        </p:nvSpPr>
        <p:spPr bwMode="auto">
          <a:xfrm>
            <a:off x="673100" y="4222407"/>
            <a:ext cx="4956585" cy="1338828"/>
          </a:xfrm>
          <a:prstGeom prst="rect">
            <a:avLst/>
          </a:prstGeom>
          <a:noFill/>
          <a:ln>
            <a:solidFill>
              <a:schemeClr val="bg1">
                <a:lumMod val="65000"/>
              </a:schemeClr>
            </a:solidFill>
          </a:ln>
        </p:spPr>
        <p:txBody>
          <a:bodyPr wrap="square" rtlCol="0">
            <a:spAutoFit/>
          </a:bodyPr>
          <a:lstStyle/>
          <a:p>
            <a:pPr algn="ctr">
              <a:lnSpc>
                <a:spcPct val="150000"/>
              </a:lnSpc>
              <a:defRPr/>
            </a:pPr>
            <a:r>
              <a:rPr lang="fr-FR" b="1" dirty="0">
                <a:latin typeface="Arial" panose="020B0604020202020204" pitchFamily="34" charset="0"/>
                <a:cs typeface="Arial" panose="020B0604020202020204" pitchFamily="34" charset="0"/>
              </a:rPr>
              <a:t>Il est possible d’avoir une mauvaise santé mentale malgré l’absence de troubles psychique.</a:t>
            </a:r>
          </a:p>
        </p:txBody>
      </p:sp>
      <p:sp>
        <p:nvSpPr>
          <p:cNvPr id="17" name="ZoneTexte 16">
            <a:extLst>
              <a:ext uri="{FF2B5EF4-FFF2-40B4-BE49-F238E27FC236}">
                <a16:creationId xmlns:a16="http://schemas.microsoft.com/office/drawing/2014/main" id="{38AE7B7A-F61D-31B4-7637-4F8F8C1712A6}"/>
              </a:ext>
            </a:extLst>
          </p:cNvPr>
          <p:cNvSpPr txBox="1"/>
          <p:nvPr/>
        </p:nvSpPr>
        <p:spPr bwMode="auto">
          <a:xfrm>
            <a:off x="6065224" y="2144591"/>
            <a:ext cx="4403614" cy="1287532"/>
          </a:xfrm>
          <a:prstGeom prst="rect">
            <a:avLst/>
          </a:prstGeom>
          <a:noFill/>
          <a:ln>
            <a:solidFill>
              <a:schemeClr val="bg1">
                <a:lumMod val="65000"/>
              </a:schemeClr>
            </a:solidFill>
          </a:ln>
        </p:spPr>
        <p:txBody>
          <a:bodyPr wrap="square" rtlCol="0">
            <a:spAutoFit/>
          </a:bodyPr>
          <a:lstStyle/>
          <a:p>
            <a:pPr algn="ctr">
              <a:lnSpc>
                <a:spcPct val="150000"/>
              </a:lnSpc>
              <a:defRPr/>
            </a:pPr>
            <a:r>
              <a:rPr lang="fr-FR" b="1" dirty="0">
                <a:latin typeface="Arial" panose="020B0604020202020204" pitchFamily="34" charset="0"/>
                <a:cs typeface="Arial" panose="020B0604020202020204" pitchFamily="34" charset="0"/>
              </a:rPr>
              <a:t>Il est possible de ressentir un sentiment de bien-être malgré un trouble psychique.</a:t>
            </a:r>
          </a:p>
        </p:txBody>
      </p:sp>
      <p:sp>
        <p:nvSpPr>
          <p:cNvPr id="15" name="ZoneTexte 14">
            <a:extLst>
              <a:ext uri="{FF2B5EF4-FFF2-40B4-BE49-F238E27FC236}">
                <a16:creationId xmlns:a16="http://schemas.microsoft.com/office/drawing/2014/main" id="{D8B86461-554A-4F7D-B804-74F442FF9B2F}"/>
              </a:ext>
            </a:extLst>
          </p:cNvPr>
          <p:cNvSpPr txBox="1"/>
          <p:nvPr/>
        </p:nvSpPr>
        <p:spPr bwMode="auto">
          <a:xfrm>
            <a:off x="866151" y="766960"/>
            <a:ext cx="9527067" cy="523220"/>
          </a:xfrm>
          <a:prstGeom prst="rect">
            <a:avLst/>
          </a:prstGeom>
          <a:noFill/>
        </p:spPr>
        <p:txBody>
          <a:bodyPr wrap="square">
            <a:spAutoFit/>
          </a:bodyPr>
          <a:lstStyle/>
          <a:p>
            <a:pPr>
              <a:defRPr/>
            </a:pPr>
            <a:r>
              <a:rPr lang="fr-FR" sz="2800" dirty="0">
                <a:solidFill>
                  <a:srgbClr val="7F2172"/>
                </a:solidFill>
                <a:latin typeface="Arial Black" panose="020B0604020202020204" pitchFamily="34" charset="0"/>
                <a:cs typeface="+mj-cs"/>
              </a:rPr>
              <a:t>CONTINUUM et TROUBLES</a:t>
            </a:r>
          </a:p>
        </p:txBody>
      </p:sp>
    </p:spTree>
    <p:extLst>
      <p:ext uri="{BB962C8B-B14F-4D97-AF65-F5344CB8AC3E}">
        <p14:creationId xmlns:p14="http://schemas.microsoft.com/office/powerpoint/2010/main" val="103568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278551" y="5432016"/>
            <a:ext cx="115740" cy="192360"/>
          </a:xfrm>
          <a:prstGeom prst="rect">
            <a:avLst/>
          </a:prstGeom>
        </p:spPr>
        <p:txBody>
          <a:bodyPr vert="horz" wrap="square" lIns="0" tIns="0" rIns="0" bIns="0" rtlCol="0">
            <a:spAutoFit/>
          </a:bodyPr>
          <a:lstStyle/>
          <a:p>
            <a:pPr marL="11516">
              <a:lnSpc>
                <a:spcPts val="1451"/>
              </a:lnSpc>
            </a:pPr>
            <a:r>
              <a:rPr sz="1406" spc="-45" dirty="0">
                <a:latin typeface="Calibri"/>
                <a:cs typeface="Calibri"/>
              </a:rPr>
              <a:t>7</a:t>
            </a:r>
            <a:endParaRPr sz="1406">
              <a:latin typeface="Calibri"/>
              <a:cs typeface="Calibri"/>
            </a:endParaRPr>
          </a:p>
        </p:txBody>
      </p:sp>
      <p:sp>
        <p:nvSpPr>
          <p:cNvPr id="6" name="Espace réservé du contenu 2"/>
          <p:cNvSpPr txBox="1">
            <a:spLocks/>
          </p:cNvSpPr>
          <p:nvPr/>
        </p:nvSpPr>
        <p:spPr>
          <a:xfrm>
            <a:off x="532435" y="1279220"/>
            <a:ext cx="7838956" cy="5301851"/>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800" b="1" spc="-103" dirty="0" smtClean="0">
                <a:solidFill>
                  <a:srgbClr val="7F2172"/>
                </a:solidFill>
                <a:ea typeface="+mj-ea"/>
                <a:cs typeface="Calibri"/>
              </a:rPr>
              <a:t>Santé mentale et psychiatrie :</a:t>
            </a:r>
          </a:p>
          <a:p>
            <a:endParaRPr lang="fr-FR" sz="2800" spc="-103" dirty="0" smtClean="0">
              <a:solidFill>
                <a:srgbClr val="EFA12D"/>
              </a:solidFill>
              <a:ea typeface="+mj-ea"/>
              <a:cs typeface="Calibri"/>
            </a:endParaRPr>
          </a:p>
          <a:p>
            <a:pPr marL="457200" indent="-457200">
              <a:buFont typeface="Wingdings" panose="05000000000000000000" pitchFamily="2" charset="2"/>
              <a:buChar char="§"/>
            </a:pPr>
            <a:r>
              <a:rPr lang="fr-FR" sz="2800" spc="-103" dirty="0" smtClean="0">
                <a:solidFill>
                  <a:srgbClr val="EFA12D"/>
                </a:solidFill>
                <a:ea typeface="+mj-ea"/>
                <a:cs typeface="Calibri"/>
              </a:rPr>
              <a:t>La </a:t>
            </a:r>
            <a:r>
              <a:rPr lang="fr-FR" sz="2800" spc="-103" dirty="0">
                <a:solidFill>
                  <a:srgbClr val="EFA12D"/>
                </a:solidFill>
                <a:ea typeface="+mj-ea"/>
                <a:cs typeface="Calibri"/>
              </a:rPr>
              <a:t>santé mentale </a:t>
            </a:r>
            <a:r>
              <a:rPr lang="fr-FR" sz="2000" dirty="0"/>
              <a:t>se définit comme un état de bien-être global. Ainsi, la santé mentale englobe :</a:t>
            </a:r>
          </a:p>
          <a:p>
            <a:pPr marL="725531" lvl="1" indent="-310942">
              <a:buFont typeface="Wingdings" panose="05000000000000000000" pitchFamily="2" charset="2"/>
              <a:buChar char="§"/>
            </a:pPr>
            <a:r>
              <a:rPr lang="fr-FR" sz="2000" dirty="0"/>
              <a:t>La promotion du bien-être,</a:t>
            </a:r>
          </a:p>
          <a:p>
            <a:pPr marL="725531" lvl="1" indent="-310942">
              <a:buFont typeface="Wingdings" panose="05000000000000000000" pitchFamily="2" charset="2"/>
              <a:buChar char="§"/>
            </a:pPr>
            <a:r>
              <a:rPr lang="fr-FR" sz="2000" dirty="0"/>
              <a:t>La prévention des troubles mentaux,</a:t>
            </a:r>
          </a:p>
          <a:p>
            <a:pPr marL="725531" lvl="1" indent="-310942">
              <a:buFont typeface="Wingdings" panose="05000000000000000000" pitchFamily="2" charset="2"/>
              <a:buChar char="§"/>
            </a:pPr>
            <a:r>
              <a:rPr lang="fr-FR" sz="2000" dirty="0"/>
              <a:t>Le traitement et la réadaptation des personnes atteintes de ces troubles.</a:t>
            </a:r>
          </a:p>
          <a:p>
            <a:pPr lvl="1"/>
            <a:endParaRPr lang="fr-FR" sz="2000" dirty="0"/>
          </a:p>
          <a:p>
            <a:pPr lvl="1"/>
            <a:endParaRPr lang="fr-FR" sz="2000" dirty="0"/>
          </a:p>
          <a:p>
            <a:pPr marL="342900" indent="-342900">
              <a:buFont typeface="Wingdings" panose="05000000000000000000" pitchFamily="2" charset="2"/>
              <a:buChar char="§"/>
            </a:pPr>
            <a:r>
              <a:rPr lang="fr-FR" sz="2000" dirty="0"/>
              <a:t>Tandis que </a:t>
            </a:r>
            <a:r>
              <a:rPr lang="fr-FR" sz="2800" spc="-103" dirty="0">
                <a:solidFill>
                  <a:srgbClr val="EFA12D"/>
                </a:solidFill>
                <a:ea typeface="+mj-ea"/>
                <a:cs typeface="Calibri"/>
              </a:rPr>
              <a:t>la psychiatrie </a:t>
            </a:r>
            <a:r>
              <a:rPr lang="fr-FR" sz="2000" dirty="0"/>
              <a:t>est une spécialité médicale étudie et traite les maladies mentales, les troubles de la vie </a:t>
            </a:r>
            <a:r>
              <a:rPr lang="fr-FR" sz="2000" dirty="0" smtClean="0"/>
              <a:t>psychique.</a:t>
            </a:r>
            <a:endParaRPr lang="fr-FR" sz="2000" dirty="0"/>
          </a:p>
        </p:txBody>
      </p:sp>
      <p:pic>
        <p:nvPicPr>
          <p:cNvPr id="2" name="Image 1"/>
          <p:cNvPicPr>
            <a:picLocks noChangeAspect="1"/>
          </p:cNvPicPr>
          <p:nvPr/>
        </p:nvPicPr>
        <p:blipFill>
          <a:blip r:embed="rId3"/>
          <a:stretch>
            <a:fillRect/>
          </a:stretch>
        </p:blipFill>
        <p:spPr>
          <a:xfrm>
            <a:off x="8408367" y="5087357"/>
            <a:ext cx="2324901" cy="1634337"/>
          </a:xfrm>
          <a:prstGeom prst="rect">
            <a:avLst/>
          </a:prstGeom>
        </p:spPr>
      </p:pic>
      <p:sp>
        <p:nvSpPr>
          <p:cNvPr id="3" name="Ellipse 2"/>
          <p:cNvSpPr/>
          <p:nvPr/>
        </p:nvSpPr>
        <p:spPr>
          <a:xfrm>
            <a:off x="8451296" y="1217857"/>
            <a:ext cx="2101540" cy="1558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32" dirty="0"/>
              <a:t>Concerne toute la population</a:t>
            </a:r>
          </a:p>
        </p:txBody>
      </p:sp>
      <p:sp>
        <p:nvSpPr>
          <p:cNvPr id="7" name="Ellipse 6"/>
          <p:cNvSpPr/>
          <p:nvPr/>
        </p:nvSpPr>
        <p:spPr>
          <a:xfrm>
            <a:off x="8474328" y="3152608"/>
            <a:ext cx="2101540" cy="1558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32" dirty="0"/>
              <a:t>S’adresse aux personnes souffrant de troubles psychiques</a:t>
            </a:r>
          </a:p>
        </p:txBody>
      </p:sp>
    </p:spTree>
    <p:extLst>
      <p:ext uri="{BB962C8B-B14F-4D97-AF65-F5344CB8AC3E}">
        <p14:creationId xmlns:p14="http://schemas.microsoft.com/office/powerpoint/2010/main" val="2738988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1993301" y="2519203"/>
            <a:ext cx="7220054" cy="1323439"/>
          </a:xfrm>
          <a:prstGeom prst="rect">
            <a:avLst/>
          </a:prstGeom>
        </p:spPr>
        <p:txBody>
          <a:bodyPr wrap="none">
            <a:spAutoFit/>
          </a:bodyPr>
          <a:lstStyle/>
          <a:p>
            <a:pPr algn="ctr"/>
            <a:r>
              <a:rPr lang="fr-FR" sz="4000" b="1" dirty="0">
                <a:solidFill>
                  <a:srgbClr val="0070C0"/>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SAVEZ-VOUS CE QUI DETERMINE </a:t>
            </a:r>
            <a:endParaRPr lang="fr-FR" sz="4000" b="1" dirty="0" smtClean="0">
              <a:solidFill>
                <a:srgbClr val="0070C0"/>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endParaRPr>
          </a:p>
          <a:p>
            <a:pPr algn="ctr"/>
            <a:r>
              <a:rPr lang="fr-FR" sz="4000" b="1" dirty="0" smtClean="0">
                <a:solidFill>
                  <a:srgbClr val="0070C0"/>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NOTRE </a:t>
            </a:r>
            <a:r>
              <a:rPr lang="fr-FR" sz="4000" b="1" dirty="0">
                <a:solidFill>
                  <a:srgbClr val="0070C0"/>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SANTE MENTALE?</a:t>
            </a:r>
          </a:p>
        </p:txBody>
      </p:sp>
      <p:sp>
        <p:nvSpPr>
          <p:cNvPr id="6" name="Rectangle 5"/>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8713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3D11AE8A-4D0D-09BE-D859-EE3AF7CA2966}"/>
              </a:ext>
            </a:extLst>
          </p:cNvPr>
          <p:cNvSpPr>
            <a:spLocks noGrp="1"/>
          </p:cNvSpPr>
          <p:nvPr>
            <p:ph type="title"/>
          </p:nvPr>
        </p:nvSpPr>
        <p:spPr>
          <a:xfrm>
            <a:off x="6588830" y="2741479"/>
            <a:ext cx="5334000" cy="1502673"/>
          </a:xfrm>
        </p:spPr>
        <p:txBody>
          <a:bodyPr>
            <a:noAutofit/>
          </a:bodyPr>
          <a:lstStyle/>
          <a:p>
            <a:pPr algn="ctr"/>
            <a:r>
              <a:rPr lang="fr-FR" sz="2800" b="1" dirty="0">
                <a:solidFill>
                  <a:srgbClr val="A4329E"/>
                </a:solidFill>
                <a:latin typeface="Arial Black" panose="020B0A04020102020204" pitchFamily="34" charset="0"/>
              </a:rPr>
              <a:t>LES DÉTERMINANTS DE LA SANTÉ GLOBALE</a:t>
            </a:r>
          </a:p>
        </p:txBody>
      </p:sp>
      <p:pic>
        <p:nvPicPr>
          <p:cNvPr id="4" name="Picture 2">
            <a:extLst>
              <a:ext uri="{FF2B5EF4-FFF2-40B4-BE49-F238E27FC236}">
                <a16:creationId xmlns:a16="http://schemas.microsoft.com/office/drawing/2014/main" id="{1E924FEC-670E-405F-85BD-8C5463B31A2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977" y="417920"/>
            <a:ext cx="6457777" cy="614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801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re 1">
            <a:extLst>
              <a:ext uri="{FF2B5EF4-FFF2-40B4-BE49-F238E27FC236}">
                <a16:creationId xmlns:a16="http://schemas.microsoft.com/office/drawing/2014/main" id="{B75DA18C-72F3-419A-9B89-2B28CF3FAA5C}"/>
              </a:ext>
            </a:extLst>
          </p:cNvPr>
          <p:cNvSpPr>
            <a:spLocks noGrp="1"/>
          </p:cNvSpPr>
          <p:nvPr>
            <p:ph type="title"/>
          </p:nvPr>
        </p:nvSpPr>
        <p:spPr bwMode="auto">
          <a:xfrm>
            <a:off x="2965705" y="531468"/>
            <a:ext cx="6260589" cy="1041104"/>
          </a:xfrm>
        </p:spPr>
        <p:txBody>
          <a:bodyPr>
            <a:normAutofit/>
          </a:bodyPr>
          <a:lstStyle/>
          <a:p>
            <a:pPr algn="ctr"/>
            <a:r>
              <a:rPr lang="fr-FR" sz="1800" b="1" dirty="0">
                <a:solidFill>
                  <a:schemeClr val="accent2"/>
                </a:solidFill>
                <a:latin typeface="Arial Black" panose="020B0A04020102020204" pitchFamily="34" charset="0"/>
              </a:rPr>
              <a:t>LES DÉTERMINANTS DE LA SANTÉ MENTALE</a:t>
            </a:r>
            <a:endParaRPr lang="fr-FR" sz="1800" b="1" dirty="0">
              <a:solidFill>
                <a:srgbClr val="A4329E"/>
              </a:solidFill>
              <a:latin typeface="Arial Black" panose="020B0A04020102020204" pitchFamily="34" charset="0"/>
            </a:endParaRPr>
          </a:p>
        </p:txBody>
      </p:sp>
      <p:pic>
        <p:nvPicPr>
          <p:cNvPr id="14" name="Image 13">
            <a:extLst>
              <a:ext uri="{FF2B5EF4-FFF2-40B4-BE49-F238E27FC236}">
                <a16:creationId xmlns:a16="http://schemas.microsoft.com/office/drawing/2014/main" id="{A1853DC6-8ADF-4C7B-B28B-71D743D7462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15916" y="1109508"/>
            <a:ext cx="5760166" cy="5397171"/>
          </a:xfrm>
          <a:prstGeom prst="rect">
            <a:avLst/>
          </a:prstGeom>
        </p:spPr>
      </p:pic>
      <p:sp>
        <p:nvSpPr>
          <p:cNvPr id="16" name="Bulle narrative : rectangle à coins arrondis 15">
            <a:extLst>
              <a:ext uri="{FF2B5EF4-FFF2-40B4-BE49-F238E27FC236}">
                <a16:creationId xmlns:a16="http://schemas.microsoft.com/office/drawing/2014/main" id="{B11FCCEE-29FA-4C1E-A04C-52C34CA3F6A8}"/>
              </a:ext>
            </a:extLst>
          </p:cNvPr>
          <p:cNvSpPr/>
          <p:nvPr/>
        </p:nvSpPr>
        <p:spPr>
          <a:xfrm>
            <a:off x="37370" y="1557174"/>
            <a:ext cx="2928334" cy="940068"/>
          </a:xfrm>
          <a:prstGeom prst="wedgeRoundRectCallout">
            <a:avLst>
              <a:gd name="adj1" fmla="val 62398"/>
              <a:gd name="adj2" fmla="val -2990"/>
              <a:gd name="adj3" fmla="val 16667"/>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fr-FR" sz="1400" b="1" dirty="0">
                <a:effectLst>
                  <a:outerShdw blurRad="38100" dist="38100" dir="2700000" algn="tl">
                    <a:srgbClr val="000000">
                      <a:alpha val="43137"/>
                    </a:srgbClr>
                  </a:outerShdw>
                </a:effectLst>
              </a:rPr>
              <a:t>FACTEURS PREJUDICIABLES</a:t>
            </a:r>
          </a:p>
          <a:p>
            <a:pPr algn="ctr"/>
            <a:r>
              <a:rPr lang="fr-FR" sz="1200" dirty="0"/>
              <a:t>-Immaturité cognitive/émotionnelle</a:t>
            </a:r>
          </a:p>
          <a:p>
            <a:pPr algn="ctr"/>
            <a:r>
              <a:rPr lang="fr-FR" sz="1200" dirty="0"/>
              <a:t>-Difficultés à communiquer</a:t>
            </a:r>
          </a:p>
          <a:p>
            <a:pPr algn="ctr"/>
            <a:r>
              <a:rPr lang="fr-FR" sz="1200" dirty="0"/>
              <a:t>-Maladie, utilisation de substances…</a:t>
            </a:r>
          </a:p>
        </p:txBody>
      </p:sp>
      <p:sp>
        <p:nvSpPr>
          <p:cNvPr id="17" name="Bulle narrative : rectangle à coins arrondis 16">
            <a:extLst>
              <a:ext uri="{FF2B5EF4-FFF2-40B4-BE49-F238E27FC236}">
                <a16:creationId xmlns:a16="http://schemas.microsoft.com/office/drawing/2014/main" id="{67A2540C-0BB7-4FA7-BD75-42FDBC92D587}"/>
              </a:ext>
            </a:extLst>
          </p:cNvPr>
          <p:cNvSpPr/>
          <p:nvPr/>
        </p:nvSpPr>
        <p:spPr bwMode="auto">
          <a:xfrm>
            <a:off x="37370" y="2652217"/>
            <a:ext cx="2928334" cy="1167681"/>
          </a:xfrm>
          <a:prstGeom prst="wedgeRoundRectCallout">
            <a:avLst>
              <a:gd name="adj1" fmla="val 61122"/>
              <a:gd name="adj2" fmla="val 6291"/>
              <a:gd name="adj3" fmla="val 16667"/>
            </a:avLst>
          </a:prstGeom>
          <a:solidFill>
            <a:srgbClr val="A4329E"/>
          </a:solidFill>
          <a:ln>
            <a:solidFill>
              <a:srgbClr val="7F2172"/>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fr-FR" sz="1400" b="1" dirty="0">
                <a:effectLst>
                  <a:outerShdw blurRad="38100" dist="38100" dir="2700000" algn="tl">
                    <a:srgbClr val="000000">
                      <a:alpha val="43137"/>
                    </a:srgbClr>
                  </a:outerShdw>
                </a:effectLst>
              </a:rPr>
              <a:t>FACTEURS FAVORABLES</a:t>
            </a:r>
          </a:p>
          <a:p>
            <a:pPr algn="ctr"/>
            <a:r>
              <a:rPr lang="fr-FR" sz="1200" dirty="0"/>
              <a:t>-Estime de soi</a:t>
            </a:r>
          </a:p>
          <a:p>
            <a:pPr algn="ctr"/>
            <a:r>
              <a:rPr lang="fr-FR" sz="1200" dirty="0"/>
              <a:t>-Bonne santé physique</a:t>
            </a:r>
          </a:p>
          <a:p>
            <a:pPr algn="ctr"/>
            <a:r>
              <a:rPr lang="fr-FR" sz="1200" dirty="0"/>
              <a:t>-Capacité à résoudre les problèmes, à surmonter le stress ou l’adversité…</a:t>
            </a:r>
          </a:p>
        </p:txBody>
      </p:sp>
      <p:sp>
        <p:nvSpPr>
          <p:cNvPr id="18" name="Bulle narrative : rectangle à coins arrondis 17">
            <a:extLst>
              <a:ext uri="{FF2B5EF4-FFF2-40B4-BE49-F238E27FC236}">
                <a16:creationId xmlns:a16="http://schemas.microsoft.com/office/drawing/2014/main" id="{3EFBF545-F30E-47DC-BF61-94F99E38F1D1}"/>
              </a:ext>
            </a:extLst>
          </p:cNvPr>
          <p:cNvSpPr/>
          <p:nvPr/>
        </p:nvSpPr>
        <p:spPr bwMode="auto">
          <a:xfrm>
            <a:off x="9226291" y="1387512"/>
            <a:ext cx="2922163" cy="1132113"/>
          </a:xfrm>
          <a:prstGeom prst="wedgeRoundRectCallout">
            <a:avLst>
              <a:gd name="adj1" fmla="val -63240"/>
              <a:gd name="adj2" fmla="val -4606"/>
              <a:gd name="adj3" fmla="val 16667"/>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fr-FR" sz="1400" b="1" dirty="0">
                <a:effectLst>
                  <a:outerShdw blurRad="38100" dist="38100" dir="2700000" algn="tl">
                    <a:srgbClr val="000000">
                      <a:alpha val="43137"/>
                    </a:srgbClr>
                  </a:outerShdw>
                </a:effectLst>
              </a:rPr>
              <a:t>FACTEURS PREJUDICIABLES</a:t>
            </a:r>
          </a:p>
          <a:p>
            <a:pPr algn="ctr"/>
            <a:r>
              <a:rPr lang="fr-FR" sz="1200" dirty="0"/>
              <a:t>-Expériences négatives de l’enfance</a:t>
            </a:r>
          </a:p>
          <a:p>
            <a:pPr algn="ctr"/>
            <a:r>
              <a:rPr lang="fr-FR" sz="1200" dirty="0"/>
              <a:t>-Décrochage scolaire, stress</a:t>
            </a:r>
          </a:p>
          <a:p>
            <a:pPr algn="ctr"/>
            <a:r>
              <a:rPr lang="fr-FR" sz="1200" dirty="0"/>
              <a:t>-Solitude, deuil</a:t>
            </a:r>
          </a:p>
          <a:p>
            <a:pPr algn="ctr"/>
            <a:r>
              <a:rPr lang="fr-FR" sz="1200" dirty="0"/>
              <a:t>-Pauvreté, chômage…</a:t>
            </a:r>
          </a:p>
        </p:txBody>
      </p:sp>
      <p:sp>
        <p:nvSpPr>
          <p:cNvPr id="19" name="Bulle narrative : rectangle à coins arrondis 18">
            <a:extLst>
              <a:ext uri="{FF2B5EF4-FFF2-40B4-BE49-F238E27FC236}">
                <a16:creationId xmlns:a16="http://schemas.microsoft.com/office/drawing/2014/main" id="{B33F4B02-1DBE-42EE-AA67-EA439C49E99C}"/>
              </a:ext>
            </a:extLst>
          </p:cNvPr>
          <p:cNvSpPr/>
          <p:nvPr/>
        </p:nvSpPr>
        <p:spPr bwMode="auto">
          <a:xfrm>
            <a:off x="9226291" y="2764971"/>
            <a:ext cx="2922165" cy="1132112"/>
          </a:xfrm>
          <a:prstGeom prst="wedgeRoundRectCallout">
            <a:avLst>
              <a:gd name="adj1" fmla="val -61608"/>
              <a:gd name="adj2" fmla="val 905"/>
              <a:gd name="adj3" fmla="val 16667"/>
            </a:avLst>
          </a:prstGeom>
          <a:solidFill>
            <a:srgbClr val="A4329E"/>
          </a:solidFill>
          <a:ln>
            <a:solidFill>
              <a:srgbClr val="7F2172"/>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fr-FR" sz="1400" b="1" dirty="0">
                <a:effectLst>
                  <a:outerShdw blurRad="38100" dist="38100" dir="2700000" algn="tl">
                    <a:srgbClr val="000000">
                      <a:alpha val="43137"/>
                    </a:srgbClr>
                  </a:outerShdw>
                </a:effectLst>
              </a:rPr>
              <a:t>FACTEURS FAVORABLES</a:t>
            </a:r>
          </a:p>
          <a:p>
            <a:pPr algn="ctr"/>
            <a:r>
              <a:rPr lang="fr-FR" sz="1200" dirty="0"/>
              <a:t>-Soutien social, familial</a:t>
            </a:r>
          </a:p>
          <a:p>
            <a:pPr algn="ctr"/>
            <a:r>
              <a:rPr lang="fr-FR" sz="1200" dirty="0"/>
              <a:t>-Sécurité physique, économique</a:t>
            </a:r>
          </a:p>
          <a:p>
            <a:pPr algn="ctr"/>
            <a:r>
              <a:rPr lang="fr-FR" sz="1200" dirty="0"/>
              <a:t>-Réussite scolaire, professionnelle, sportive…</a:t>
            </a:r>
          </a:p>
        </p:txBody>
      </p:sp>
      <p:sp>
        <p:nvSpPr>
          <p:cNvPr id="22" name="Bulle narrative : rectangle à coins arrondis 21">
            <a:extLst>
              <a:ext uri="{FF2B5EF4-FFF2-40B4-BE49-F238E27FC236}">
                <a16:creationId xmlns:a16="http://schemas.microsoft.com/office/drawing/2014/main" id="{45E55A7D-8B3E-4266-85A4-72B76946419D}"/>
              </a:ext>
            </a:extLst>
          </p:cNvPr>
          <p:cNvSpPr/>
          <p:nvPr/>
        </p:nvSpPr>
        <p:spPr bwMode="auto">
          <a:xfrm>
            <a:off x="349568" y="5338998"/>
            <a:ext cx="3129068" cy="1167681"/>
          </a:xfrm>
          <a:prstGeom prst="wedgeRoundRectCallout">
            <a:avLst>
              <a:gd name="adj1" fmla="val 65443"/>
              <a:gd name="adj2" fmla="val -3199"/>
              <a:gd name="adj3" fmla="val 16667"/>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fr-FR" sz="1400" b="1" dirty="0">
                <a:effectLst>
                  <a:outerShdw blurRad="38100" dist="38100" dir="2700000" algn="tl">
                    <a:srgbClr val="000000">
                      <a:alpha val="43137"/>
                    </a:srgbClr>
                  </a:outerShdw>
                </a:effectLst>
              </a:rPr>
              <a:t>FACTEURS PREJUDICIABLES</a:t>
            </a:r>
          </a:p>
          <a:p>
            <a:pPr algn="ctr"/>
            <a:r>
              <a:rPr lang="fr-FR" sz="1200" dirty="0"/>
              <a:t>-Accès difficile aux services de base</a:t>
            </a:r>
          </a:p>
          <a:p>
            <a:pPr algn="ctr"/>
            <a:r>
              <a:rPr lang="fr-FR" sz="1200" dirty="0"/>
              <a:t>-Injustices, discriminations</a:t>
            </a:r>
          </a:p>
          <a:p>
            <a:pPr algn="ctr"/>
            <a:r>
              <a:rPr lang="fr-FR" sz="1200" dirty="0"/>
              <a:t>-Inégalités sociales, territoriales, de genre</a:t>
            </a:r>
          </a:p>
          <a:p>
            <a:pPr algn="ctr"/>
            <a:r>
              <a:rPr lang="fr-FR" sz="1200" dirty="0"/>
              <a:t>-Situation de guerre, catastrophe…</a:t>
            </a:r>
          </a:p>
        </p:txBody>
      </p:sp>
      <p:sp>
        <p:nvSpPr>
          <p:cNvPr id="23" name="Bulle narrative : rectangle à coins arrondis 22">
            <a:extLst>
              <a:ext uri="{FF2B5EF4-FFF2-40B4-BE49-F238E27FC236}">
                <a16:creationId xmlns:a16="http://schemas.microsoft.com/office/drawing/2014/main" id="{8A635079-7A84-4BE7-84ED-7BDF4FBF5C68}"/>
              </a:ext>
            </a:extLst>
          </p:cNvPr>
          <p:cNvSpPr/>
          <p:nvPr/>
        </p:nvSpPr>
        <p:spPr bwMode="auto">
          <a:xfrm>
            <a:off x="8713362" y="5337897"/>
            <a:ext cx="3129068" cy="1168782"/>
          </a:xfrm>
          <a:prstGeom prst="wedgeRoundRectCallout">
            <a:avLst>
              <a:gd name="adj1" fmla="val -63972"/>
              <a:gd name="adj2" fmla="val 7195"/>
              <a:gd name="adj3" fmla="val 16667"/>
            </a:avLst>
          </a:prstGeom>
          <a:solidFill>
            <a:srgbClr val="A4329E"/>
          </a:solidFill>
          <a:ln>
            <a:solidFill>
              <a:srgbClr val="7F2172"/>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fr-FR" sz="1400" b="1" dirty="0">
                <a:effectLst>
                  <a:outerShdw blurRad="38100" dist="38100" dir="2700000" algn="tl">
                    <a:srgbClr val="000000">
                      <a:alpha val="43137"/>
                    </a:srgbClr>
                  </a:outerShdw>
                </a:effectLst>
              </a:rPr>
              <a:t>FACTEURS FAVORABLES</a:t>
            </a:r>
          </a:p>
          <a:p>
            <a:pPr algn="ctr"/>
            <a:r>
              <a:rPr lang="fr-FR" sz="1200" dirty="0"/>
              <a:t>-Egalité d’accès aux services de base</a:t>
            </a:r>
          </a:p>
          <a:p>
            <a:pPr algn="ctr"/>
            <a:r>
              <a:rPr lang="fr-FR" sz="1200" dirty="0"/>
              <a:t>-Justice sociale, tolérance, intégration</a:t>
            </a:r>
          </a:p>
          <a:p>
            <a:pPr algn="ctr"/>
            <a:r>
              <a:rPr lang="fr-FR" sz="1200" dirty="0"/>
              <a:t>-Equité sociales, économiques</a:t>
            </a:r>
          </a:p>
          <a:p>
            <a:pPr algn="ctr"/>
            <a:r>
              <a:rPr lang="fr-FR" sz="1200" dirty="0"/>
              <a:t>-Sécurité physique, sûreté</a:t>
            </a:r>
          </a:p>
        </p:txBody>
      </p:sp>
    </p:spTree>
    <p:extLst>
      <p:ext uri="{BB962C8B-B14F-4D97-AF65-F5344CB8AC3E}">
        <p14:creationId xmlns:p14="http://schemas.microsoft.com/office/powerpoint/2010/main" val="272390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10" name="Titre 1">
            <a:extLst>
              <a:ext uri="{FF2B5EF4-FFF2-40B4-BE49-F238E27FC236}">
                <a16:creationId xmlns:a16="http://schemas.microsoft.com/office/drawing/2014/main" id="{3D11AE8A-4D0D-09BE-D859-EE3AF7CA2966}"/>
              </a:ext>
            </a:extLst>
          </p:cNvPr>
          <p:cNvSpPr>
            <a:spLocks noGrp="1"/>
          </p:cNvSpPr>
          <p:nvPr>
            <p:ph type="title"/>
          </p:nvPr>
        </p:nvSpPr>
        <p:spPr>
          <a:xfrm>
            <a:off x="2965705" y="538915"/>
            <a:ext cx="6260589" cy="1041104"/>
          </a:xfrm>
        </p:spPr>
        <p:txBody>
          <a:bodyPr>
            <a:normAutofit/>
          </a:bodyPr>
          <a:lstStyle/>
          <a:p>
            <a:r>
              <a:rPr lang="fr-FR" sz="1800" b="1" dirty="0">
                <a:solidFill>
                  <a:schemeClr val="accent2"/>
                </a:solidFill>
                <a:latin typeface="Arial Black" panose="020B0A04020102020204" pitchFamily="34" charset="0"/>
              </a:rPr>
              <a:t>LES DÉTERMINANTS DE LA SANTÉ MENTALE </a:t>
            </a:r>
          </a:p>
        </p:txBody>
      </p:sp>
      <p:pic>
        <p:nvPicPr>
          <p:cNvPr id="2" name="Image 1">
            <a:extLst>
              <a:ext uri="{FF2B5EF4-FFF2-40B4-BE49-F238E27FC236}">
                <a16:creationId xmlns:a16="http://schemas.microsoft.com/office/drawing/2014/main" id="{4C72D282-2FF2-BB23-40C3-B08B25F27488}"/>
              </a:ext>
            </a:extLst>
          </p:cNvPr>
          <p:cNvPicPr>
            <a:picLocks noChangeAspect="1"/>
          </p:cNvPicPr>
          <p:nvPr/>
        </p:nvPicPr>
        <p:blipFill>
          <a:blip r:embed="rId3"/>
          <a:srcRect b="57155"/>
          <a:stretch/>
        </p:blipFill>
        <p:spPr bwMode="auto">
          <a:xfrm>
            <a:off x="1262826" y="1324602"/>
            <a:ext cx="9651252" cy="2261324"/>
          </a:xfrm>
          <a:prstGeom prst="rect">
            <a:avLst/>
          </a:prstGeom>
        </p:spPr>
      </p:pic>
      <p:pic>
        <p:nvPicPr>
          <p:cNvPr id="3" name="Image 2">
            <a:extLst>
              <a:ext uri="{FF2B5EF4-FFF2-40B4-BE49-F238E27FC236}">
                <a16:creationId xmlns:a16="http://schemas.microsoft.com/office/drawing/2014/main" id="{560E028B-C06F-80A9-EEDB-0C72D2C11E67}"/>
              </a:ext>
            </a:extLst>
          </p:cNvPr>
          <p:cNvPicPr>
            <a:picLocks noChangeAspect="1"/>
          </p:cNvPicPr>
          <p:nvPr/>
        </p:nvPicPr>
        <p:blipFill>
          <a:blip r:embed="rId3"/>
          <a:srcRect t="43217" b="25486"/>
          <a:stretch/>
        </p:blipFill>
        <p:spPr bwMode="auto">
          <a:xfrm>
            <a:off x="1262826" y="3605590"/>
            <a:ext cx="9651252" cy="1651820"/>
          </a:xfrm>
          <a:prstGeom prst="rect">
            <a:avLst/>
          </a:prstGeom>
        </p:spPr>
      </p:pic>
      <p:pic>
        <p:nvPicPr>
          <p:cNvPr id="4" name="Image 3">
            <a:extLst>
              <a:ext uri="{FF2B5EF4-FFF2-40B4-BE49-F238E27FC236}">
                <a16:creationId xmlns:a16="http://schemas.microsoft.com/office/drawing/2014/main" id="{7337B7E7-E27F-59D3-0C41-E29FC30C9575}"/>
              </a:ext>
            </a:extLst>
          </p:cNvPr>
          <p:cNvPicPr>
            <a:picLocks noChangeAspect="1"/>
          </p:cNvPicPr>
          <p:nvPr/>
        </p:nvPicPr>
        <p:blipFill>
          <a:blip r:embed="rId3">
            <a:clrChange>
              <a:clrFrom>
                <a:srgbClr val="FFFFFF"/>
              </a:clrFrom>
              <a:clrTo>
                <a:srgbClr val="FFFFFF">
                  <a:alpha val="0"/>
                </a:srgbClr>
              </a:clrTo>
            </a:clrChange>
          </a:blip>
          <a:srcRect t="74141"/>
          <a:stretch/>
        </p:blipFill>
        <p:spPr bwMode="auto">
          <a:xfrm>
            <a:off x="1262826" y="5237744"/>
            <a:ext cx="9651252" cy="1364838"/>
          </a:xfrm>
          <a:prstGeom prst="rect">
            <a:avLst/>
          </a:prstGeom>
        </p:spPr>
      </p:pic>
      <p:sp>
        <p:nvSpPr>
          <p:cNvPr id="7" name="Rectangle 6"/>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438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p:nvPr/>
        </p:nvSpPr>
        <p:spPr>
          <a:xfrm>
            <a:off x="8278550" y="5432016"/>
            <a:ext cx="209021" cy="192360"/>
          </a:xfrm>
          <a:prstGeom prst="rect">
            <a:avLst/>
          </a:prstGeom>
        </p:spPr>
        <p:txBody>
          <a:bodyPr vert="horz" wrap="square" lIns="0" tIns="0" rIns="0" bIns="0" rtlCol="0">
            <a:spAutoFit/>
          </a:bodyPr>
          <a:lstStyle/>
          <a:p>
            <a:pPr marL="11516">
              <a:lnSpc>
                <a:spcPts val="1451"/>
              </a:lnSpc>
            </a:pPr>
            <a:r>
              <a:rPr sz="1406" spc="-23" dirty="0">
                <a:latin typeface="Calibri"/>
                <a:cs typeface="Calibri"/>
              </a:rPr>
              <a:t>11</a:t>
            </a:r>
            <a:endParaRPr sz="1406">
              <a:latin typeface="Calibri"/>
              <a:cs typeface="Calibri"/>
            </a:endParaRPr>
          </a:p>
        </p:txBody>
      </p:sp>
      <p:pic>
        <p:nvPicPr>
          <p:cNvPr id="8" name="Image 7"/>
          <p:cNvPicPr>
            <a:picLocks noChangeAspect="1"/>
          </p:cNvPicPr>
          <p:nvPr/>
        </p:nvPicPr>
        <p:blipFill>
          <a:blip r:embed="rId3"/>
          <a:stretch>
            <a:fillRect/>
          </a:stretch>
        </p:blipFill>
        <p:spPr>
          <a:xfrm>
            <a:off x="2817177" y="960067"/>
            <a:ext cx="6343664" cy="3781800"/>
          </a:xfrm>
          <a:prstGeom prst="rect">
            <a:avLst/>
          </a:prstGeom>
        </p:spPr>
      </p:pic>
    </p:spTree>
    <p:extLst>
      <p:ext uri="{BB962C8B-B14F-4D97-AF65-F5344CB8AC3E}">
        <p14:creationId xmlns:p14="http://schemas.microsoft.com/office/powerpoint/2010/main" val="1207234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1149179" y="2537422"/>
            <a:ext cx="4893275" cy="1323439"/>
          </a:xfrm>
          <a:prstGeom prst="rect">
            <a:avLst/>
          </a:prstGeom>
        </p:spPr>
        <p:txBody>
          <a:bodyPr wrap="square">
            <a:spAutoFit/>
          </a:bodyPr>
          <a:lstStyle/>
          <a:p>
            <a:r>
              <a:rPr lang="fr-FR" sz="4000" b="1" dirty="0" smtClean="0">
                <a:solidFill>
                  <a:schemeClr val="accent2"/>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La santé mentale, </a:t>
            </a:r>
          </a:p>
          <a:p>
            <a:r>
              <a:rPr lang="fr-FR" sz="4000" b="1" dirty="0" smtClean="0">
                <a:solidFill>
                  <a:srgbClr val="A4329E"/>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de quoi parle-t-on?</a:t>
            </a:r>
            <a:endParaRPr lang="fr-FR" sz="4000" b="1" dirty="0">
              <a:solidFill>
                <a:srgbClr val="A4329E"/>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endParaRPr>
          </a:p>
        </p:txBody>
      </p:sp>
      <p:sp>
        <p:nvSpPr>
          <p:cNvPr id="2" name="Rectangle 1"/>
          <p:cNvSpPr/>
          <p:nvPr/>
        </p:nvSpPr>
        <p:spPr>
          <a:xfrm>
            <a:off x="0" y="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8B0A251C-E422-44BE-9BD3-8FD62FBC192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a:off x="5891562" y="715765"/>
            <a:ext cx="5474970" cy="5474970"/>
          </a:xfrm>
          <a:prstGeom prst="rect">
            <a:avLst/>
          </a:prstGeom>
        </p:spPr>
      </p:pic>
    </p:spTree>
    <p:extLst>
      <p:ext uri="{BB962C8B-B14F-4D97-AF65-F5344CB8AC3E}">
        <p14:creationId xmlns:p14="http://schemas.microsoft.com/office/powerpoint/2010/main" val="3953369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1546196" y="2548940"/>
            <a:ext cx="8887433" cy="707886"/>
          </a:xfrm>
          <a:prstGeom prst="rect">
            <a:avLst/>
          </a:prstGeom>
        </p:spPr>
        <p:txBody>
          <a:bodyPr wrap="none">
            <a:spAutoFit/>
          </a:bodyPr>
          <a:lstStyle/>
          <a:p>
            <a:pPr algn="ctr"/>
            <a:r>
              <a:rPr lang="fr-FR" sz="4000" b="1" dirty="0" smtClean="0">
                <a:solidFill>
                  <a:srgbClr val="0070C0"/>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QU’EST-CE QU’UN TROUBLE PSYCHIQUE?</a:t>
            </a:r>
            <a:endParaRPr lang="fr-FR" sz="4000" b="1" dirty="0">
              <a:solidFill>
                <a:srgbClr val="0070C0"/>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endParaRPr>
          </a:p>
        </p:txBody>
      </p:sp>
      <p:sp>
        <p:nvSpPr>
          <p:cNvPr id="6" name="Rectangle 5"/>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550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0" y="146002"/>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F77371D-219E-4758-815B-BF79EA63AA81}"/>
              </a:ext>
            </a:extLst>
          </p:cNvPr>
          <p:cNvSpPr txBox="1"/>
          <p:nvPr/>
        </p:nvSpPr>
        <p:spPr>
          <a:xfrm>
            <a:off x="994410" y="837517"/>
            <a:ext cx="9527067" cy="523220"/>
          </a:xfrm>
          <a:prstGeom prst="rect">
            <a:avLst/>
          </a:prstGeom>
          <a:noFill/>
        </p:spPr>
        <p:txBody>
          <a:bodyPr wrap="square">
            <a:spAutoFit/>
          </a:bodyPr>
          <a:lstStyle/>
          <a:p>
            <a:pPr>
              <a:defRPr/>
            </a:pPr>
            <a:r>
              <a:rPr lang="fr-FR" sz="2800" dirty="0" smtClean="0">
                <a:solidFill>
                  <a:srgbClr val="7F2172"/>
                </a:solidFill>
                <a:latin typeface="Arial Black" panose="020B0604020202020204" pitchFamily="34" charset="0"/>
                <a:cs typeface="+mj-cs"/>
              </a:rPr>
              <a:t>Définition des troubles psychiques</a:t>
            </a:r>
            <a:endParaRPr lang="fr-FR" sz="2800" dirty="0">
              <a:solidFill>
                <a:srgbClr val="7F2172"/>
              </a:solidFill>
              <a:latin typeface="Arial Black" panose="020B0604020202020204" pitchFamily="34" charset="0"/>
              <a:cs typeface="+mj-cs"/>
            </a:endParaRPr>
          </a:p>
        </p:txBody>
      </p:sp>
      <p:sp>
        <p:nvSpPr>
          <p:cNvPr id="10" name="ZoneTexte 9">
            <a:extLst>
              <a:ext uri="{FF2B5EF4-FFF2-40B4-BE49-F238E27FC236}">
                <a16:creationId xmlns:a16="http://schemas.microsoft.com/office/drawing/2014/main" id="{E3C69D58-142D-B9FA-8625-AB483A7D9235}"/>
              </a:ext>
            </a:extLst>
          </p:cNvPr>
          <p:cNvSpPr txBox="1"/>
          <p:nvPr/>
        </p:nvSpPr>
        <p:spPr>
          <a:xfrm>
            <a:off x="834331" y="4525073"/>
            <a:ext cx="10079747" cy="872034"/>
          </a:xfrm>
          <a:prstGeom prst="rect">
            <a:avLst/>
          </a:prstGeom>
          <a:noFill/>
        </p:spPr>
        <p:txBody>
          <a:bodyPr wrap="square">
            <a:spAutoFit/>
          </a:bodyPr>
          <a:lstStyle/>
          <a:p>
            <a:pPr marL="342900" indent="-342900" algn="just">
              <a:lnSpc>
                <a:spcPct val="150000"/>
              </a:lnSpc>
              <a:buFont typeface="Arial"/>
              <a:buChar char="•"/>
              <a:defRPr/>
            </a:pPr>
            <a:r>
              <a:rPr lang="fr-FR" b="1" dirty="0">
                <a:solidFill>
                  <a:srgbClr val="A4329E"/>
                </a:solidFill>
                <a:latin typeface="Arial" panose="020B0604020202020204" pitchFamily="34" charset="0"/>
                <a:cs typeface="Arial" panose="020B0604020202020204" pitchFamily="34" charset="0"/>
              </a:rPr>
              <a:t>L'origine</a:t>
            </a:r>
            <a:r>
              <a:rPr lang="fr-FR" dirty="0">
                <a:solidFill>
                  <a:srgbClr val="A4329E"/>
                </a:solidFill>
                <a:latin typeface="Arial" panose="020B0604020202020204" pitchFamily="34" charset="0"/>
                <a:cs typeface="Arial" panose="020B0604020202020204" pitchFamily="34" charset="0"/>
              </a:rPr>
              <a:t> des troubles psychiques </a:t>
            </a:r>
            <a:r>
              <a:rPr lang="fr-FR" dirty="0">
                <a:latin typeface="Arial" panose="020B0604020202020204" pitchFamily="34" charset="0"/>
                <a:cs typeface="Arial" panose="020B0604020202020204" pitchFamily="34" charset="0"/>
              </a:rPr>
              <a:t>est aujourd'hui reconnue comme étant</a:t>
            </a:r>
            <a:r>
              <a:rPr lang="fr-FR" dirty="0">
                <a:solidFill>
                  <a:srgbClr val="A4329E"/>
                </a:solidFill>
                <a:latin typeface="Arial" panose="020B0604020202020204" pitchFamily="34" charset="0"/>
                <a:cs typeface="Arial" panose="020B0604020202020204" pitchFamily="34" charset="0"/>
              </a:rPr>
              <a:t> </a:t>
            </a:r>
            <a:r>
              <a:rPr lang="fr-FR" b="1" dirty="0">
                <a:solidFill>
                  <a:srgbClr val="A4329E"/>
                </a:solidFill>
                <a:latin typeface="Arial" panose="020B0604020202020204" pitchFamily="34" charset="0"/>
                <a:cs typeface="Arial" panose="020B0604020202020204" pitchFamily="34" charset="0"/>
              </a:rPr>
              <a:t>multifactorielle</a:t>
            </a:r>
            <a:r>
              <a:rPr lang="fr-FR" dirty="0">
                <a:solidFill>
                  <a:srgbClr val="A4329E"/>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(facteurs biologiques, sociaux, psychologiques, environnementaux, culturels).</a:t>
            </a:r>
          </a:p>
        </p:txBody>
      </p:sp>
      <p:sp>
        <p:nvSpPr>
          <p:cNvPr id="13" name="ZoneTexte 12">
            <a:extLst>
              <a:ext uri="{FF2B5EF4-FFF2-40B4-BE49-F238E27FC236}">
                <a16:creationId xmlns:a16="http://schemas.microsoft.com/office/drawing/2014/main" id="{91221803-4703-55E2-3215-4B48ABC5372C}"/>
              </a:ext>
            </a:extLst>
          </p:cNvPr>
          <p:cNvSpPr txBox="1"/>
          <p:nvPr/>
        </p:nvSpPr>
        <p:spPr>
          <a:xfrm>
            <a:off x="834330" y="1628451"/>
            <a:ext cx="10079748" cy="2677656"/>
          </a:xfrm>
          <a:prstGeom prst="rect">
            <a:avLst/>
          </a:prstGeom>
          <a:noFill/>
        </p:spPr>
        <p:txBody>
          <a:bodyPr wrap="square">
            <a:spAutoFit/>
          </a:bodyPr>
          <a:lstStyle/>
          <a:p>
            <a:pPr marL="342900" indent="-342900" algn="just">
              <a:lnSpc>
                <a:spcPct val="150000"/>
              </a:lnSpc>
              <a:buFont typeface="Arial"/>
              <a:buChar char="•"/>
              <a:defRPr/>
            </a:pPr>
            <a:r>
              <a:rPr lang="fr-FR" dirty="0">
                <a:latin typeface="Arial" panose="020B0604020202020204" pitchFamily="34" charset="0"/>
                <a:cs typeface="Arial" panose="020B0604020202020204" pitchFamily="34" charset="0"/>
              </a:rPr>
              <a:t>Troubles passagers ou durables qui affectent </a:t>
            </a:r>
            <a:r>
              <a:rPr lang="fr-FR" dirty="0">
                <a:solidFill>
                  <a:srgbClr val="A4329E"/>
                </a:solidFill>
                <a:latin typeface="Arial" panose="020B0604020202020204" pitchFamily="34" charset="0"/>
                <a:cs typeface="Arial" panose="020B0604020202020204" pitchFamily="34" charset="0"/>
              </a:rPr>
              <a:t>les </a:t>
            </a:r>
            <a:r>
              <a:rPr lang="fr-FR" b="1" dirty="0">
                <a:solidFill>
                  <a:srgbClr val="A4329E"/>
                </a:solidFill>
                <a:latin typeface="Arial" panose="020B0604020202020204" pitchFamily="34" charset="0"/>
                <a:cs typeface="Arial" panose="020B0604020202020204" pitchFamily="34" charset="0"/>
              </a:rPr>
              <a:t>comportements</a:t>
            </a:r>
            <a:r>
              <a:rPr lang="fr-FR" dirty="0">
                <a:solidFill>
                  <a:srgbClr val="A4329E"/>
                </a:solidFill>
                <a:latin typeface="Arial" panose="020B0604020202020204" pitchFamily="34" charset="0"/>
                <a:cs typeface="Arial" panose="020B0604020202020204" pitchFamily="34" charset="0"/>
              </a:rPr>
              <a:t>, les </a:t>
            </a:r>
            <a:r>
              <a:rPr lang="fr-FR" b="1" dirty="0">
                <a:solidFill>
                  <a:srgbClr val="A4329E"/>
                </a:solidFill>
                <a:latin typeface="Arial" panose="020B0604020202020204" pitchFamily="34" charset="0"/>
                <a:cs typeface="Arial" panose="020B0604020202020204" pitchFamily="34" charset="0"/>
              </a:rPr>
              <a:t>pensées</a:t>
            </a:r>
            <a:r>
              <a:rPr lang="fr-FR" dirty="0">
                <a:solidFill>
                  <a:srgbClr val="A4329E"/>
                </a:solidFill>
                <a:latin typeface="Arial" panose="020B0604020202020204" pitchFamily="34" charset="0"/>
                <a:cs typeface="Arial" panose="020B0604020202020204" pitchFamily="34" charset="0"/>
              </a:rPr>
              <a:t> et les </a:t>
            </a:r>
            <a:r>
              <a:rPr lang="fr-FR" b="1" dirty="0">
                <a:solidFill>
                  <a:srgbClr val="A4329E"/>
                </a:solidFill>
                <a:latin typeface="Arial" panose="020B0604020202020204" pitchFamily="34" charset="0"/>
                <a:cs typeface="Arial" panose="020B0604020202020204" pitchFamily="34" charset="0"/>
              </a:rPr>
              <a:t>émotions</a:t>
            </a:r>
            <a:r>
              <a:rPr lang="fr-FR" dirty="0">
                <a:solidFill>
                  <a:srgbClr val="A4329E"/>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d'une personne, qui perturbent </a:t>
            </a:r>
            <a:r>
              <a:rPr lang="fr-FR" b="1" dirty="0">
                <a:solidFill>
                  <a:srgbClr val="A4329E"/>
                </a:solidFill>
                <a:latin typeface="Arial" panose="020B0604020202020204" pitchFamily="34" charset="0"/>
                <a:cs typeface="Arial" panose="020B0604020202020204" pitchFamily="34" charset="0"/>
              </a:rPr>
              <a:t>son rapport à elle-même et aux autres</a:t>
            </a:r>
            <a:r>
              <a:rPr lang="fr-FR" dirty="0">
                <a:solidFill>
                  <a:srgbClr val="A4329E"/>
                </a:solidFill>
                <a:latin typeface="Arial" panose="020B0604020202020204" pitchFamily="34" charset="0"/>
                <a:cs typeface="Arial" panose="020B0604020202020204" pitchFamily="34" charset="0"/>
              </a:rPr>
              <a:t>, ainsi qu'à l'environnement en général.</a:t>
            </a:r>
          </a:p>
          <a:p>
            <a:pPr marL="342900" indent="-342900" algn="just">
              <a:lnSpc>
                <a:spcPct val="150000"/>
              </a:lnSpc>
              <a:buFont typeface="Arial"/>
              <a:buChar char="•"/>
              <a:defRPr/>
            </a:pPr>
            <a:r>
              <a:rPr lang="fr-FR" dirty="0">
                <a:latin typeface="Arial" panose="020B0604020202020204" pitchFamily="34" charset="0"/>
                <a:cs typeface="Arial" panose="020B0604020202020204" pitchFamily="34" charset="0"/>
              </a:rPr>
              <a:t>Ils se caractérisent par leur :</a:t>
            </a:r>
          </a:p>
          <a:p>
            <a:pPr marL="1617663" lvl="2" indent="-274638">
              <a:buFont typeface="Wingdings" panose="05000000000000000000" pitchFamily="2" charset="2"/>
              <a:buChar char="§"/>
              <a:defRPr/>
            </a:pPr>
            <a:r>
              <a:rPr lang="fr-FR" sz="2000" b="1" dirty="0" smtClean="0">
                <a:solidFill>
                  <a:schemeClr val="accent6">
                    <a:lumMod val="75000"/>
                  </a:schemeClr>
                </a:solidFill>
                <a:latin typeface="Arial" panose="020B0604020202020204" pitchFamily="34" charset="0"/>
                <a:cs typeface="Arial" panose="020B0604020202020204" pitchFamily="34" charset="0"/>
              </a:rPr>
              <a:t>durée</a:t>
            </a:r>
            <a:endParaRPr lang="fr-FR" sz="2000" b="1" dirty="0">
              <a:solidFill>
                <a:schemeClr val="accent6">
                  <a:lumMod val="75000"/>
                </a:schemeClr>
              </a:solidFill>
              <a:latin typeface="Arial" panose="020B0604020202020204" pitchFamily="34" charset="0"/>
              <a:cs typeface="Arial" panose="020B0604020202020204" pitchFamily="34" charset="0"/>
            </a:endParaRPr>
          </a:p>
          <a:p>
            <a:pPr marL="1617663" lvl="2" indent="-274638">
              <a:buFont typeface="Wingdings" panose="05000000000000000000" pitchFamily="2" charset="2"/>
              <a:buChar char="§"/>
              <a:defRPr/>
            </a:pPr>
            <a:r>
              <a:rPr lang="fr-FR" sz="2000" b="1" dirty="0">
                <a:solidFill>
                  <a:schemeClr val="accent6">
                    <a:lumMod val="75000"/>
                  </a:schemeClr>
                </a:solidFill>
                <a:latin typeface="Arial" panose="020B0604020202020204" pitchFamily="34" charset="0"/>
                <a:cs typeface="Arial" panose="020B0604020202020204" pitchFamily="34" charset="0"/>
              </a:rPr>
              <a:t>intensité</a:t>
            </a:r>
          </a:p>
          <a:p>
            <a:pPr marL="1617663" lvl="2" indent="-274638">
              <a:buFont typeface="Wingdings" panose="05000000000000000000" pitchFamily="2" charset="2"/>
              <a:buChar char="§"/>
              <a:defRPr/>
            </a:pPr>
            <a:r>
              <a:rPr lang="fr-FR" sz="2000" b="1" dirty="0">
                <a:solidFill>
                  <a:schemeClr val="accent6">
                    <a:lumMod val="75000"/>
                  </a:schemeClr>
                </a:solidFill>
                <a:latin typeface="Arial" panose="020B0604020202020204" pitchFamily="34" charset="0"/>
                <a:cs typeface="Arial" panose="020B0604020202020204" pitchFamily="34" charset="0"/>
              </a:rPr>
              <a:t>Impact sur la vie </a:t>
            </a:r>
            <a:r>
              <a:rPr lang="fr-FR" sz="2000" b="1" dirty="0" smtClean="0">
                <a:solidFill>
                  <a:schemeClr val="accent6">
                    <a:lumMod val="75000"/>
                  </a:schemeClr>
                </a:solidFill>
                <a:latin typeface="Arial" panose="020B0604020202020204" pitchFamily="34" charset="0"/>
                <a:cs typeface="Arial" panose="020B0604020202020204" pitchFamily="34" charset="0"/>
              </a:rPr>
              <a:t>quotidienne</a:t>
            </a:r>
            <a:endParaRPr lang="fr-FR" sz="20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3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13">
                                            <p:txEl>
                                              <p:pRg st="2" end="2"/>
                                            </p:txEl>
                                          </p:spTgt>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tangle 17"/>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E89FC0F4-E8B5-30CD-9F70-B0DA992AE4E3}"/>
              </a:ext>
            </a:extLst>
          </p:cNvPr>
          <p:cNvSpPr txBox="1"/>
          <p:nvPr/>
        </p:nvSpPr>
        <p:spPr>
          <a:xfrm>
            <a:off x="714032" y="912423"/>
            <a:ext cx="10276255" cy="523220"/>
          </a:xfrm>
          <a:prstGeom prst="rect">
            <a:avLst/>
          </a:prstGeom>
          <a:noFill/>
        </p:spPr>
        <p:txBody>
          <a:bodyPr wrap="square" rtlCol="0">
            <a:spAutoFit/>
          </a:bodyPr>
          <a:lstStyle/>
          <a:p>
            <a:pPr algn="just">
              <a:spcBef>
                <a:spcPts val="1000"/>
              </a:spcBef>
              <a:spcAft>
                <a:spcPts val="1200"/>
              </a:spcAft>
              <a:buClr>
                <a:srgbClr val="EB6035"/>
              </a:buClr>
            </a:pPr>
            <a:r>
              <a:rPr lang="fr-FR" sz="2800" dirty="0" smtClean="0">
                <a:solidFill>
                  <a:srgbClr val="7F2172"/>
                </a:solidFill>
                <a:latin typeface="Arial Black" panose="020B0604020202020204" pitchFamily="34" charset="0"/>
                <a:cs typeface="Arial Black" panose="020B0604020202020204" pitchFamily="34" charset="0"/>
              </a:rPr>
              <a:t>Les troubles psychiques les plus fréquents </a:t>
            </a:r>
          </a:p>
        </p:txBody>
      </p:sp>
      <p:sp>
        <p:nvSpPr>
          <p:cNvPr id="10" name="Rectangle 9">
            <a:extLst>
              <a:ext uri="{FF2B5EF4-FFF2-40B4-BE49-F238E27FC236}">
                <a16:creationId xmlns:a16="http://schemas.microsoft.com/office/drawing/2014/main" id="{8897A69B-E2B4-3354-644A-8BE48C3C363C}"/>
              </a:ext>
            </a:extLst>
          </p:cNvPr>
          <p:cNvSpPr/>
          <p:nvPr/>
        </p:nvSpPr>
        <p:spPr>
          <a:xfrm>
            <a:off x="994410" y="2024159"/>
            <a:ext cx="1752576" cy="738664"/>
          </a:xfrm>
          <a:prstGeom prst="rect">
            <a:avLst/>
          </a:prstGeom>
        </p:spPr>
        <p:txBody>
          <a:bodyPr wrap="none">
            <a:spAutoFit/>
          </a:bodyPr>
          <a:lstStyle/>
          <a:p>
            <a:r>
              <a:rPr lang="fr-FR" sz="2800" b="1" dirty="0">
                <a:solidFill>
                  <a:srgbClr val="EB6035"/>
                </a:solidFill>
                <a:latin typeface="Arial" panose="020B0604020202020204" pitchFamily="34" charset="0"/>
                <a:cs typeface="Arial" panose="020B0604020202020204" pitchFamily="34" charset="0"/>
              </a:rPr>
              <a:t>14 %</a:t>
            </a:r>
          </a:p>
          <a:p>
            <a:r>
              <a:rPr lang="fr-FR" sz="1400" b="1" dirty="0">
                <a:solidFill>
                  <a:srgbClr val="EB6035"/>
                </a:solidFill>
                <a:latin typeface="Arial" panose="020B0604020202020204" pitchFamily="34" charset="0"/>
                <a:cs typeface="Arial" panose="020B0604020202020204" pitchFamily="34" charset="0"/>
              </a:rPr>
              <a:t>de la population </a:t>
            </a:r>
          </a:p>
        </p:txBody>
      </p:sp>
      <p:sp>
        <p:nvSpPr>
          <p:cNvPr id="11" name="ZoneTexte 10">
            <a:extLst>
              <a:ext uri="{FF2B5EF4-FFF2-40B4-BE49-F238E27FC236}">
                <a16:creationId xmlns:a16="http://schemas.microsoft.com/office/drawing/2014/main" id="{06F15A27-1FF7-2746-1C10-A6913538D0E2}"/>
              </a:ext>
            </a:extLst>
          </p:cNvPr>
          <p:cNvSpPr txBox="1"/>
          <p:nvPr/>
        </p:nvSpPr>
        <p:spPr>
          <a:xfrm>
            <a:off x="2891645" y="2101103"/>
            <a:ext cx="1455728" cy="584775"/>
          </a:xfrm>
          <a:prstGeom prst="rect">
            <a:avLst/>
          </a:prstGeom>
          <a:noFill/>
        </p:spPr>
        <p:txBody>
          <a:bodyPr wrap="square" rtlCol="0">
            <a:spAutoFit/>
          </a:bodyPr>
          <a:lstStyle/>
          <a:p>
            <a:pPr algn="just"/>
            <a:r>
              <a:rPr lang="fr-FR" sz="1600" b="1" dirty="0">
                <a:solidFill>
                  <a:srgbClr val="EB6035"/>
                </a:solidFill>
                <a:latin typeface="Arial" panose="020B0604020202020204" pitchFamily="34" charset="0"/>
                <a:cs typeface="Arial" panose="020B0604020202020204" pitchFamily="34" charset="0"/>
              </a:rPr>
              <a:t>Troubles anxieux</a:t>
            </a:r>
          </a:p>
        </p:txBody>
      </p:sp>
      <p:sp>
        <p:nvSpPr>
          <p:cNvPr id="12" name="Rectangle 11">
            <a:extLst>
              <a:ext uri="{FF2B5EF4-FFF2-40B4-BE49-F238E27FC236}">
                <a16:creationId xmlns:a16="http://schemas.microsoft.com/office/drawing/2014/main" id="{E0677919-730B-4FEF-4B7F-5C836F060910}"/>
              </a:ext>
            </a:extLst>
          </p:cNvPr>
          <p:cNvSpPr/>
          <p:nvPr/>
        </p:nvSpPr>
        <p:spPr>
          <a:xfrm>
            <a:off x="6670721" y="1870270"/>
            <a:ext cx="1205882" cy="523220"/>
          </a:xfrm>
          <a:prstGeom prst="rect">
            <a:avLst/>
          </a:prstGeom>
        </p:spPr>
        <p:txBody>
          <a:bodyPr wrap="none">
            <a:spAutoFit/>
          </a:bodyPr>
          <a:lstStyle/>
          <a:p>
            <a:pPr algn="r"/>
            <a:r>
              <a:rPr lang="fr-FR" sz="2800" b="1" dirty="0">
                <a:solidFill>
                  <a:srgbClr val="EB6035"/>
                </a:solidFill>
                <a:latin typeface="Arial" panose="020B0604020202020204" pitchFamily="34" charset="0"/>
                <a:cs typeface="Arial" panose="020B0604020202020204" pitchFamily="34" charset="0"/>
              </a:rPr>
              <a:t>4,6 %</a:t>
            </a:r>
          </a:p>
        </p:txBody>
      </p:sp>
      <p:sp>
        <p:nvSpPr>
          <p:cNvPr id="13" name="ZoneTexte 12">
            <a:extLst>
              <a:ext uri="{FF2B5EF4-FFF2-40B4-BE49-F238E27FC236}">
                <a16:creationId xmlns:a16="http://schemas.microsoft.com/office/drawing/2014/main" id="{868975B4-7B66-0CA4-597A-C513994C7574}"/>
              </a:ext>
            </a:extLst>
          </p:cNvPr>
          <p:cNvSpPr txBox="1"/>
          <p:nvPr/>
        </p:nvSpPr>
        <p:spPr>
          <a:xfrm>
            <a:off x="8104187" y="1808715"/>
            <a:ext cx="2809887" cy="584775"/>
          </a:xfrm>
          <a:prstGeom prst="rect">
            <a:avLst/>
          </a:prstGeom>
          <a:noFill/>
        </p:spPr>
        <p:txBody>
          <a:bodyPr wrap="square" rtlCol="0">
            <a:spAutoFit/>
          </a:bodyPr>
          <a:lstStyle/>
          <a:p>
            <a:pPr algn="just"/>
            <a:r>
              <a:rPr lang="fr-FR" sz="1600" b="1" dirty="0">
                <a:solidFill>
                  <a:srgbClr val="EB6035"/>
                </a:solidFill>
                <a:latin typeface="Arial" panose="020B0604020202020204" pitchFamily="34" charset="0"/>
                <a:cs typeface="Arial" panose="020B0604020202020204" pitchFamily="34" charset="0"/>
              </a:rPr>
              <a:t>Troubles liés à l’usage de substance</a:t>
            </a:r>
            <a:endParaRPr lang="fr-FR" sz="1600" b="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ACEB4EA-2A8B-937F-FE81-B1D7B8E51482}"/>
              </a:ext>
            </a:extLst>
          </p:cNvPr>
          <p:cNvSpPr/>
          <p:nvPr/>
        </p:nvSpPr>
        <p:spPr>
          <a:xfrm>
            <a:off x="994410" y="3430727"/>
            <a:ext cx="1205882" cy="523220"/>
          </a:xfrm>
          <a:prstGeom prst="rect">
            <a:avLst/>
          </a:prstGeom>
        </p:spPr>
        <p:txBody>
          <a:bodyPr wrap="none">
            <a:spAutoFit/>
          </a:bodyPr>
          <a:lstStyle/>
          <a:p>
            <a:pPr algn="r"/>
            <a:r>
              <a:rPr lang="fr-FR" sz="2800" b="1" dirty="0">
                <a:solidFill>
                  <a:srgbClr val="EB6035"/>
                </a:solidFill>
                <a:latin typeface="Arial" panose="020B0604020202020204" pitchFamily="34" charset="0"/>
                <a:cs typeface="Arial" panose="020B0604020202020204" pitchFamily="34" charset="0"/>
              </a:rPr>
              <a:t>6,9 %</a:t>
            </a:r>
          </a:p>
        </p:txBody>
      </p:sp>
      <p:sp>
        <p:nvSpPr>
          <p:cNvPr id="15" name="Rectangle 14">
            <a:extLst>
              <a:ext uri="{FF2B5EF4-FFF2-40B4-BE49-F238E27FC236}">
                <a16:creationId xmlns:a16="http://schemas.microsoft.com/office/drawing/2014/main" id="{A6711664-AF0F-7EAB-79F0-AE89116C6215}"/>
              </a:ext>
            </a:extLst>
          </p:cNvPr>
          <p:cNvSpPr/>
          <p:nvPr/>
        </p:nvSpPr>
        <p:spPr>
          <a:xfrm>
            <a:off x="6749622" y="3338394"/>
            <a:ext cx="1205882" cy="523220"/>
          </a:xfrm>
          <a:prstGeom prst="rect">
            <a:avLst/>
          </a:prstGeom>
        </p:spPr>
        <p:txBody>
          <a:bodyPr wrap="none">
            <a:spAutoFit/>
          </a:bodyPr>
          <a:lstStyle/>
          <a:p>
            <a:pPr algn="r"/>
            <a:r>
              <a:rPr lang="fr-FR" sz="2800" b="1" dirty="0">
                <a:solidFill>
                  <a:srgbClr val="EB6035"/>
                </a:solidFill>
                <a:latin typeface="Arial" panose="020B0604020202020204" pitchFamily="34" charset="0"/>
                <a:cs typeface="Arial" panose="020B0604020202020204" pitchFamily="34" charset="0"/>
              </a:rPr>
              <a:t>1,2 %</a:t>
            </a:r>
          </a:p>
        </p:txBody>
      </p:sp>
      <p:sp>
        <p:nvSpPr>
          <p:cNvPr id="16" name="ZoneTexte 15">
            <a:extLst>
              <a:ext uri="{FF2B5EF4-FFF2-40B4-BE49-F238E27FC236}">
                <a16:creationId xmlns:a16="http://schemas.microsoft.com/office/drawing/2014/main" id="{D264C9FE-F749-C104-2A10-4D61C0E79B97}"/>
              </a:ext>
            </a:extLst>
          </p:cNvPr>
          <p:cNvSpPr txBox="1"/>
          <p:nvPr/>
        </p:nvSpPr>
        <p:spPr>
          <a:xfrm>
            <a:off x="2366896" y="3403148"/>
            <a:ext cx="2153065" cy="830997"/>
          </a:xfrm>
          <a:prstGeom prst="rect">
            <a:avLst/>
          </a:prstGeom>
          <a:noFill/>
        </p:spPr>
        <p:txBody>
          <a:bodyPr wrap="square" rtlCol="0">
            <a:spAutoFit/>
          </a:bodyPr>
          <a:lstStyle/>
          <a:p>
            <a:pPr algn="ctr"/>
            <a:r>
              <a:rPr lang="fr-FR" sz="1600" b="1" dirty="0">
                <a:solidFill>
                  <a:srgbClr val="EB6035"/>
                </a:solidFill>
                <a:latin typeface="Arial" panose="020B0604020202020204" pitchFamily="34" charset="0"/>
                <a:cs typeface="Arial" panose="020B0604020202020204" pitchFamily="34" charset="0"/>
              </a:rPr>
              <a:t>La dépression </a:t>
            </a:r>
            <a:r>
              <a:rPr lang="fr-FR" sz="1600" b="1" dirty="0">
                <a:latin typeface="Arial" panose="020B0604020202020204" pitchFamily="34" charset="0"/>
                <a:cs typeface="Arial" panose="020B0604020202020204" pitchFamily="34" charset="0"/>
              </a:rPr>
              <a:t>et </a:t>
            </a:r>
            <a:r>
              <a:rPr lang="fr-FR" sz="1600" b="1" dirty="0" smtClean="0">
                <a:latin typeface="Arial" panose="020B0604020202020204" pitchFamily="34" charset="0"/>
                <a:cs typeface="Arial" panose="020B0604020202020204" pitchFamily="34" charset="0"/>
              </a:rPr>
              <a:t>                   le </a:t>
            </a:r>
            <a:r>
              <a:rPr lang="fr-FR" sz="1600" b="1" dirty="0">
                <a:latin typeface="Arial" panose="020B0604020202020204" pitchFamily="34" charset="0"/>
                <a:cs typeface="Arial" panose="020B0604020202020204" pitchFamily="34" charset="0"/>
              </a:rPr>
              <a:t>trouble bipolaire (0,9%)</a:t>
            </a:r>
          </a:p>
        </p:txBody>
      </p:sp>
      <p:sp>
        <p:nvSpPr>
          <p:cNvPr id="17" name="ZoneTexte 16">
            <a:extLst>
              <a:ext uri="{FF2B5EF4-FFF2-40B4-BE49-F238E27FC236}">
                <a16:creationId xmlns:a16="http://schemas.microsoft.com/office/drawing/2014/main" id="{399479D1-85D5-5CA1-A14E-CFC95CE1C2CC}"/>
              </a:ext>
            </a:extLst>
          </p:cNvPr>
          <p:cNvSpPr txBox="1"/>
          <p:nvPr/>
        </p:nvSpPr>
        <p:spPr>
          <a:xfrm>
            <a:off x="8180400" y="3523060"/>
            <a:ext cx="2809887" cy="338554"/>
          </a:xfrm>
          <a:prstGeom prst="rect">
            <a:avLst/>
          </a:prstGeom>
          <a:noFill/>
        </p:spPr>
        <p:txBody>
          <a:bodyPr wrap="square" rtlCol="0">
            <a:spAutoFit/>
          </a:bodyPr>
          <a:lstStyle/>
          <a:p>
            <a:pPr algn="just"/>
            <a:r>
              <a:rPr lang="fr-FR" sz="1600" b="1" dirty="0">
                <a:solidFill>
                  <a:srgbClr val="EB6035"/>
                </a:solidFill>
                <a:latin typeface="Arial" panose="020B0604020202020204" pitchFamily="34" charset="0"/>
                <a:cs typeface="Arial" panose="020B0604020202020204" pitchFamily="34" charset="0"/>
              </a:rPr>
              <a:t>Troubles psychotiques</a:t>
            </a:r>
            <a:endParaRPr lang="fr-FR" sz="1600" b="1" dirty="0">
              <a:latin typeface="Arial" panose="020B0604020202020204" pitchFamily="34" charset="0"/>
              <a:cs typeface="Arial" panose="020B0604020202020204" pitchFamily="34" charset="0"/>
            </a:endParaRPr>
          </a:p>
        </p:txBody>
      </p:sp>
      <p:pic>
        <p:nvPicPr>
          <p:cNvPr id="19" name="Image 18">
            <a:extLst>
              <a:ext uri="{FF2B5EF4-FFF2-40B4-BE49-F238E27FC236}">
                <a16:creationId xmlns:a16="http://schemas.microsoft.com/office/drawing/2014/main" id="{15F199E1-6525-DA66-22D8-A59AFE60C9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4866096" y="2335147"/>
            <a:ext cx="2193132" cy="2193132"/>
          </a:xfrm>
          <a:prstGeom prst="rect">
            <a:avLst/>
          </a:prstGeom>
        </p:spPr>
      </p:pic>
      <p:sp>
        <p:nvSpPr>
          <p:cNvPr id="2" name="Rectangle 1">
            <a:extLst>
              <a:ext uri="{FF2B5EF4-FFF2-40B4-BE49-F238E27FC236}">
                <a16:creationId xmlns:a16="http://schemas.microsoft.com/office/drawing/2014/main" id="{C03286E9-0A2E-BEB9-BDCA-D783254729C2}"/>
              </a:ext>
            </a:extLst>
          </p:cNvPr>
          <p:cNvSpPr/>
          <p:nvPr/>
        </p:nvSpPr>
        <p:spPr bwMode="auto">
          <a:xfrm>
            <a:off x="417113" y="5893873"/>
            <a:ext cx="5435046" cy="307777"/>
          </a:xfrm>
          <a:prstGeom prst="rect">
            <a:avLst/>
          </a:prstGeom>
        </p:spPr>
        <p:txBody>
          <a:bodyPr wrap="square">
            <a:spAutoFit/>
          </a:bodyPr>
          <a:lstStyle/>
          <a:p>
            <a:r>
              <a:rPr lang="fr-FR" sz="1400" b="1" i="1" dirty="0">
                <a:latin typeface="Arial" panose="020B0604020202020204" pitchFamily="34" charset="0"/>
                <a:cs typeface="Arial" panose="020B0604020202020204" pitchFamily="34" charset="0"/>
              </a:rPr>
              <a:t>ETUDE EUROPEAN NEUROPSYCHOPHARMACOLOGY </a:t>
            </a:r>
            <a:r>
              <a:rPr lang="fr-FR" sz="1400" dirty="0">
                <a:latin typeface="Arial" panose="020B0604020202020204" pitchFamily="34" charset="0"/>
                <a:cs typeface="Arial" panose="020B0604020202020204" pitchFamily="34" charset="0"/>
              </a:rPr>
              <a:t>- 2011</a:t>
            </a:r>
            <a:endParaRPr lang="fr-F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2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ZoneTexte 16">
            <a:extLst>
              <a:ext uri="{FF2B5EF4-FFF2-40B4-BE49-F238E27FC236}">
                <a16:creationId xmlns:a16="http://schemas.microsoft.com/office/drawing/2014/main" id="{5561736E-DBDD-4D6F-9FE1-7BE7EB1A444C}"/>
              </a:ext>
            </a:extLst>
          </p:cNvPr>
          <p:cNvSpPr txBox="1"/>
          <p:nvPr/>
        </p:nvSpPr>
        <p:spPr>
          <a:xfrm>
            <a:off x="890332" y="1136409"/>
            <a:ext cx="4254097" cy="461665"/>
          </a:xfrm>
          <a:prstGeom prst="rect">
            <a:avLst/>
          </a:prstGeom>
          <a:noFill/>
        </p:spPr>
        <p:txBody>
          <a:bodyPr wrap="square">
            <a:spAutoFit/>
          </a:bodyPr>
          <a:lstStyle/>
          <a:p>
            <a:pPr algn="ctr">
              <a:defRPr/>
            </a:pPr>
            <a:r>
              <a:rPr lang="fr-FR" sz="2400" b="1" dirty="0">
                <a:solidFill>
                  <a:srgbClr val="AC015A"/>
                </a:solidFill>
              </a:rPr>
              <a:t>HANDICAP MENTAL</a:t>
            </a:r>
            <a:endParaRPr lang="fr-FR" sz="2400" b="1" dirty="0"/>
          </a:p>
        </p:txBody>
      </p:sp>
      <p:sp>
        <p:nvSpPr>
          <p:cNvPr id="18" name="ZoneTexte 17">
            <a:extLst>
              <a:ext uri="{FF2B5EF4-FFF2-40B4-BE49-F238E27FC236}">
                <a16:creationId xmlns:a16="http://schemas.microsoft.com/office/drawing/2014/main" id="{58015318-4CF9-43B8-BC9F-6DCBC8DC4A2D}"/>
              </a:ext>
            </a:extLst>
          </p:cNvPr>
          <p:cNvSpPr txBox="1"/>
          <p:nvPr/>
        </p:nvSpPr>
        <p:spPr>
          <a:xfrm>
            <a:off x="6337856" y="1136409"/>
            <a:ext cx="4633250" cy="461665"/>
          </a:xfrm>
          <a:prstGeom prst="rect">
            <a:avLst/>
          </a:prstGeom>
          <a:noFill/>
        </p:spPr>
        <p:txBody>
          <a:bodyPr wrap="square">
            <a:spAutoFit/>
          </a:bodyPr>
          <a:lstStyle/>
          <a:p>
            <a:pPr algn="ctr">
              <a:defRPr/>
            </a:pPr>
            <a:r>
              <a:rPr lang="fr-FR" sz="2400" b="1" dirty="0">
                <a:cs typeface="Arial" panose="020B0604020202020204" pitchFamily="34" charset="0"/>
              </a:rPr>
              <a:t>HANDICAP PSYCHIQUE</a:t>
            </a:r>
          </a:p>
        </p:txBody>
      </p:sp>
      <p:sp>
        <p:nvSpPr>
          <p:cNvPr id="7" name="ZoneTexte 6">
            <a:extLst>
              <a:ext uri="{FF2B5EF4-FFF2-40B4-BE49-F238E27FC236}">
                <a16:creationId xmlns:a16="http://schemas.microsoft.com/office/drawing/2014/main" id="{ADD50A7A-E7E4-00B3-22CA-7A61D1F41F26}"/>
              </a:ext>
            </a:extLst>
          </p:cNvPr>
          <p:cNvSpPr txBox="1"/>
          <p:nvPr/>
        </p:nvSpPr>
        <p:spPr>
          <a:xfrm>
            <a:off x="534308" y="1935667"/>
            <a:ext cx="5524521" cy="3416320"/>
          </a:xfrm>
          <a:prstGeom prst="rect">
            <a:avLst/>
          </a:prstGeom>
          <a:noFill/>
        </p:spPr>
        <p:txBody>
          <a:bodyPr wrap="square">
            <a:spAutoFit/>
          </a:bodyPr>
          <a:lstStyle/>
          <a:p>
            <a:pPr marL="342900" indent="-342900">
              <a:lnSpc>
                <a:spcPct val="150000"/>
              </a:lnSpc>
              <a:buFont typeface="Arial"/>
              <a:buChar char="•"/>
              <a:defRPr/>
            </a:pPr>
            <a:r>
              <a:rPr lang="fr-FR" sz="1800" dirty="0">
                <a:solidFill>
                  <a:srgbClr val="AC015A"/>
                </a:solidFill>
                <a:cs typeface="Arial" panose="020B0604020202020204" pitchFamily="34" charset="0"/>
              </a:rPr>
              <a:t>Souvent associé à des </a:t>
            </a:r>
            <a:r>
              <a:rPr lang="fr-FR" sz="1800" b="1" dirty="0">
                <a:solidFill>
                  <a:srgbClr val="AC015A"/>
                </a:solidFill>
                <a:cs typeface="Arial" panose="020B0604020202020204" pitchFamily="34" charset="0"/>
              </a:rPr>
              <a:t>anomalies</a:t>
            </a:r>
            <a:r>
              <a:rPr lang="fr-FR" sz="1800" dirty="0">
                <a:solidFill>
                  <a:srgbClr val="AC015A"/>
                </a:solidFill>
                <a:cs typeface="Arial" panose="020B0604020202020204" pitchFamily="34" charset="0"/>
              </a:rPr>
              <a:t> d’ordre </a:t>
            </a:r>
            <a:r>
              <a:rPr lang="fr-FR" sz="1800" b="1" dirty="0">
                <a:solidFill>
                  <a:srgbClr val="AC015A"/>
                </a:solidFill>
                <a:cs typeface="Arial" panose="020B0604020202020204" pitchFamily="34" charset="0"/>
              </a:rPr>
              <a:t>génétique</a:t>
            </a:r>
            <a:r>
              <a:rPr lang="fr-FR" sz="1800" dirty="0">
                <a:solidFill>
                  <a:srgbClr val="AC015A"/>
                </a:solidFill>
                <a:cs typeface="Arial" panose="020B0604020202020204" pitchFamily="34" charset="0"/>
              </a:rPr>
              <a:t> et </a:t>
            </a:r>
            <a:r>
              <a:rPr lang="fr-FR" sz="1800" b="1" dirty="0">
                <a:solidFill>
                  <a:srgbClr val="AC015A"/>
                </a:solidFill>
                <a:cs typeface="Arial" panose="020B0604020202020204" pitchFamily="34" charset="0"/>
              </a:rPr>
              <a:t>neurologique</a:t>
            </a:r>
            <a:r>
              <a:rPr lang="fr-FR" sz="1800" dirty="0">
                <a:solidFill>
                  <a:srgbClr val="AC015A"/>
                </a:solidFill>
                <a:cs typeface="Arial" panose="020B0604020202020204" pitchFamily="34" charset="0"/>
              </a:rPr>
              <a:t>.</a:t>
            </a:r>
            <a:endParaRPr lang="fr-FR" dirty="0">
              <a:cs typeface="Arial" panose="020B0604020202020204" pitchFamily="34" charset="0"/>
            </a:endParaRPr>
          </a:p>
          <a:p>
            <a:pPr marL="342900" indent="-342900">
              <a:lnSpc>
                <a:spcPct val="150000"/>
              </a:lnSpc>
              <a:buFont typeface="Arial"/>
              <a:buChar char="•"/>
              <a:defRPr/>
            </a:pPr>
            <a:r>
              <a:rPr lang="fr-FR" sz="1800" b="1" dirty="0">
                <a:solidFill>
                  <a:srgbClr val="AC015A"/>
                </a:solidFill>
                <a:cs typeface="Arial" panose="020B0604020202020204" pitchFamily="34" charset="0"/>
              </a:rPr>
              <a:t>Apparition précoce </a:t>
            </a:r>
            <a:r>
              <a:rPr lang="fr-FR" sz="1800" dirty="0">
                <a:solidFill>
                  <a:srgbClr val="AC015A"/>
                </a:solidFill>
                <a:cs typeface="Arial" panose="020B0604020202020204" pitchFamily="34" charset="0"/>
              </a:rPr>
              <a:t>des troubles (in utéro, accouchement, petite enfance).</a:t>
            </a:r>
            <a:endParaRPr lang="fr-FR" dirty="0">
              <a:cs typeface="Arial" panose="020B0604020202020204" pitchFamily="34" charset="0"/>
            </a:endParaRPr>
          </a:p>
          <a:p>
            <a:pPr marL="342900" indent="-342900">
              <a:lnSpc>
                <a:spcPct val="150000"/>
              </a:lnSpc>
              <a:buFont typeface="Arial"/>
              <a:buChar char="•"/>
              <a:defRPr/>
            </a:pPr>
            <a:r>
              <a:rPr lang="fr-FR" sz="1800" dirty="0">
                <a:solidFill>
                  <a:srgbClr val="AC015A"/>
                </a:solidFill>
                <a:cs typeface="Arial" panose="020B0604020202020204" pitchFamily="34" charset="0"/>
              </a:rPr>
              <a:t>Notion de </a:t>
            </a:r>
            <a:r>
              <a:rPr lang="fr-FR" sz="1800" b="1" dirty="0">
                <a:solidFill>
                  <a:srgbClr val="AC015A"/>
                </a:solidFill>
                <a:cs typeface="Arial" panose="020B0604020202020204" pitchFamily="34" charset="0"/>
              </a:rPr>
              <a:t>déficience</a:t>
            </a:r>
            <a:r>
              <a:rPr lang="fr-FR" sz="1800" dirty="0">
                <a:solidFill>
                  <a:srgbClr val="AC015A"/>
                </a:solidFill>
                <a:cs typeface="Arial" panose="020B0604020202020204" pitchFamily="34" charset="0"/>
              </a:rPr>
              <a:t> du développement </a:t>
            </a:r>
            <a:r>
              <a:rPr lang="fr-FR" sz="1800" b="1" dirty="0">
                <a:solidFill>
                  <a:srgbClr val="AC015A"/>
                </a:solidFill>
                <a:cs typeface="Arial" panose="020B0604020202020204" pitchFamily="34" charset="0"/>
              </a:rPr>
              <a:t>intellectuel</a:t>
            </a:r>
            <a:r>
              <a:rPr lang="fr-FR" sz="1800" dirty="0">
                <a:solidFill>
                  <a:srgbClr val="AC015A"/>
                </a:solidFill>
                <a:cs typeface="Arial" panose="020B0604020202020204" pitchFamily="34" charset="0"/>
              </a:rPr>
              <a:t>.</a:t>
            </a:r>
            <a:endParaRPr lang="fr-FR" dirty="0">
              <a:cs typeface="Arial" panose="020B0604020202020204" pitchFamily="34" charset="0"/>
            </a:endParaRPr>
          </a:p>
          <a:p>
            <a:pPr marL="342900" indent="-342900">
              <a:lnSpc>
                <a:spcPct val="150000"/>
              </a:lnSpc>
              <a:buFont typeface="Arial"/>
              <a:buChar char="•"/>
              <a:defRPr/>
            </a:pPr>
            <a:r>
              <a:rPr lang="fr-FR" sz="1800" b="1" dirty="0">
                <a:solidFill>
                  <a:srgbClr val="AC015A"/>
                </a:solidFill>
                <a:cs typeface="Arial" panose="020B0604020202020204" pitchFamily="34" charset="0"/>
              </a:rPr>
              <a:t>Limitations</a:t>
            </a:r>
            <a:r>
              <a:rPr lang="fr-FR" sz="1800" dirty="0">
                <a:solidFill>
                  <a:srgbClr val="AC015A"/>
                </a:solidFill>
                <a:cs typeface="Arial" panose="020B0604020202020204" pitchFamily="34" charset="0"/>
              </a:rPr>
              <a:t> dans les </a:t>
            </a:r>
            <a:r>
              <a:rPr lang="fr-FR" sz="1800" b="1" dirty="0">
                <a:solidFill>
                  <a:srgbClr val="AC015A"/>
                </a:solidFill>
                <a:cs typeface="Arial" panose="020B0604020202020204" pitchFamily="34" charset="0"/>
              </a:rPr>
              <a:t>apprentissages</a:t>
            </a:r>
            <a:r>
              <a:rPr lang="fr-FR" sz="1800" dirty="0">
                <a:solidFill>
                  <a:srgbClr val="AC015A"/>
                </a:solidFill>
                <a:cs typeface="Arial" panose="020B0604020202020204" pitchFamily="34" charset="0"/>
              </a:rPr>
              <a:t>.</a:t>
            </a:r>
            <a:endParaRPr lang="fr-FR" dirty="0">
              <a:cs typeface="Arial" panose="020B0604020202020204" pitchFamily="34" charset="0"/>
            </a:endParaRPr>
          </a:p>
          <a:p>
            <a:pPr marL="342900" indent="-342900">
              <a:lnSpc>
                <a:spcPct val="150000"/>
              </a:lnSpc>
              <a:buFont typeface="Arial"/>
              <a:buChar char="•"/>
              <a:defRPr/>
            </a:pPr>
            <a:r>
              <a:rPr lang="fr-FR" sz="1800" dirty="0">
                <a:solidFill>
                  <a:srgbClr val="AC015A"/>
                </a:solidFill>
                <a:cs typeface="Arial" panose="020B0604020202020204" pitchFamily="34" charset="0"/>
              </a:rPr>
              <a:t>Troubles associés.</a:t>
            </a:r>
            <a:endParaRPr lang="fr-FR" dirty="0">
              <a:cs typeface="Arial" panose="020B0604020202020204" pitchFamily="34" charset="0"/>
            </a:endParaRPr>
          </a:p>
          <a:p>
            <a:pPr marL="342900" indent="-342900">
              <a:lnSpc>
                <a:spcPct val="150000"/>
              </a:lnSpc>
              <a:buFont typeface="Arial"/>
              <a:buChar char="•"/>
              <a:defRPr/>
            </a:pPr>
            <a:r>
              <a:rPr lang="fr-FR" sz="1800" b="1" dirty="0">
                <a:solidFill>
                  <a:srgbClr val="AC015A"/>
                </a:solidFill>
                <a:cs typeface="Arial" panose="020B0604020202020204" pitchFamily="34" charset="0"/>
              </a:rPr>
              <a:t>Pas de traitements médicamenteux</a:t>
            </a:r>
            <a:r>
              <a:rPr lang="fr-FR" sz="1800" dirty="0">
                <a:solidFill>
                  <a:srgbClr val="AC015A"/>
                </a:solidFill>
                <a:cs typeface="Arial" panose="020B0604020202020204" pitchFamily="34" charset="0"/>
              </a:rPr>
              <a:t>.</a:t>
            </a:r>
            <a:endParaRPr lang="fr-FR" dirty="0">
              <a:cs typeface="Arial" panose="020B0604020202020204" pitchFamily="34" charset="0"/>
            </a:endParaRPr>
          </a:p>
        </p:txBody>
      </p:sp>
      <p:sp>
        <p:nvSpPr>
          <p:cNvPr id="9" name="ZoneTexte 8">
            <a:extLst>
              <a:ext uri="{FF2B5EF4-FFF2-40B4-BE49-F238E27FC236}">
                <a16:creationId xmlns:a16="http://schemas.microsoft.com/office/drawing/2014/main" id="{6A9E50AA-0476-465B-1FE9-11A1D51A1C27}"/>
              </a:ext>
            </a:extLst>
          </p:cNvPr>
          <p:cNvSpPr txBox="1"/>
          <p:nvPr/>
        </p:nvSpPr>
        <p:spPr>
          <a:xfrm>
            <a:off x="6337856" y="1910019"/>
            <a:ext cx="5675724" cy="3831818"/>
          </a:xfrm>
          <a:prstGeom prst="rect">
            <a:avLst/>
          </a:prstGeom>
          <a:noFill/>
        </p:spPr>
        <p:txBody>
          <a:bodyPr wrap="square">
            <a:spAutoFit/>
          </a:bodyPr>
          <a:lstStyle/>
          <a:p>
            <a:pPr marL="342900" indent="-342900">
              <a:lnSpc>
                <a:spcPct val="150000"/>
              </a:lnSpc>
              <a:buFont typeface="Arial"/>
              <a:buChar char="•"/>
              <a:defRPr/>
            </a:pPr>
            <a:r>
              <a:rPr lang="fr-FR" sz="1800" dirty="0">
                <a:cs typeface="Arial" panose="020B0604020202020204" pitchFamily="34" charset="0"/>
              </a:rPr>
              <a:t>Troubles durables et/ou intenses du </a:t>
            </a:r>
            <a:r>
              <a:rPr lang="fr-FR" sz="1800" b="1" dirty="0">
                <a:cs typeface="Arial" panose="020B0604020202020204" pitchFamily="34" charset="0"/>
              </a:rPr>
              <a:t>comportement</a:t>
            </a:r>
            <a:r>
              <a:rPr lang="fr-FR" sz="1800" dirty="0">
                <a:cs typeface="Arial" panose="020B0604020202020204" pitchFamily="34" charset="0"/>
              </a:rPr>
              <a:t> et de l’adaptation sociale, du cours et des contenus de </a:t>
            </a:r>
            <a:r>
              <a:rPr lang="fr-FR" sz="1800" b="1" dirty="0">
                <a:cs typeface="Arial" panose="020B0604020202020204" pitchFamily="34" charset="0"/>
              </a:rPr>
              <a:t>pensée</a:t>
            </a:r>
            <a:r>
              <a:rPr lang="fr-FR" sz="1800" dirty="0">
                <a:cs typeface="Arial" panose="020B0604020202020204" pitchFamily="34" charset="0"/>
              </a:rPr>
              <a:t>.</a:t>
            </a:r>
            <a:endParaRPr lang="fr-FR" dirty="0">
              <a:cs typeface="Arial" panose="020B0604020202020204" pitchFamily="34" charset="0"/>
            </a:endParaRPr>
          </a:p>
          <a:p>
            <a:pPr marL="342900" indent="-342900">
              <a:lnSpc>
                <a:spcPct val="150000"/>
              </a:lnSpc>
              <a:buFont typeface="Arial"/>
              <a:buChar char="•"/>
              <a:defRPr/>
            </a:pPr>
            <a:r>
              <a:rPr lang="fr-FR" sz="1800" dirty="0">
                <a:cs typeface="Arial" panose="020B0604020202020204" pitchFamily="34" charset="0"/>
              </a:rPr>
              <a:t>Âge moyen d’apparition </a:t>
            </a:r>
            <a:r>
              <a:rPr lang="fr-FR" sz="1800" b="1" dirty="0">
                <a:cs typeface="Arial" panose="020B0604020202020204" pitchFamily="34" charset="0"/>
              </a:rPr>
              <a:t>entre 14 et 20 ans</a:t>
            </a:r>
            <a:r>
              <a:rPr lang="fr-FR" sz="1800" dirty="0">
                <a:cs typeface="Arial" panose="020B0604020202020204" pitchFamily="34" charset="0"/>
              </a:rPr>
              <a:t>.</a:t>
            </a:r>
            <a:endParaRPr lang="fr-FR" dirty="0">
              <a:cs typeface="Arial" panose="020B0604020202020204" pitchFamily="34" charset="0"/>
            </a:endParaRPr>
          </a:p>
          <a:p>
            <a:pPr marL="342900" indent="-342900">
              <a:lnSpc>
                <a:spcPct val="150000"/>
              </a:lnSpc>
              <a:buFont typeface="Arial"/>
              <a:buChar char="•"/>
              <a:defRPr/>
            </a:pPr>
            <a:r>
              <a:rPr lang="fr-FR" sz="1800" dirty="0">
                <a:cs typeface="Arial" panose="020B0604020202020204" pitchFamily="34" charset="0"/>
              </a:rPr>
              <a:t>Notion de </a:t>
            </a:r>
            <a:r>
              <a:rPr lang="fr-FR" sz="1800" b="1" dirty="0">
                <a:cs typeface="Arial" panose="020B0604020202020204" pitchFamily="34" charset="0"/>
              </a:rPr>
              <a:t>variabilité</a:t>
            </a:r>
            <a:r>
              <a:rPr lang="fr-FR" sz="1800" dirty="0">
                <a:cs typeface="Arial" panose="020B0604020202020204" pitchFamily="34" charset="0"/>
              </a:rPr>
              <a:t> et de </a:t>
            </a:r>
            <a:r>
              <a:rPr lang="fr-FR" sz="1800" b="1" dirty="0">
                <a:cs typeface="Arial" panose="020B0604020202020204" pitchFamily="34" charset="0"/>
              </a:rPr>
              <a:t>réversibilité</a:t>
            </a:r>
            <a:r>
              <a:rPr lang="fr-FR" sz="1800" dirty="0">
                <a:cs typeface="Arial" panose="020B0604020202020204" pitchFamily="34" charset="0"/>
              </a:rPr>
              <a:t>.</a:t>
            </a:r>
            <a:endParaRPr lang="fr-FR" dirty="0">
              <a:cs typeface="Arial" panose="020B0604020202020204" pitchFamily="34" charset="0"/>
            </a:endParaRPr>
          </a:p>
          <a:p>
            <a:pPr marL="342900" indent="-342900">
              <a:lnSpc>
                <a:spcPct val="150000"/>
              </a:lnSpc>
              <a:buFont typeface="Arial"/>
              <a:buChar char="•"/>
              <a:defRPr/>
            </a:pPr>
            <a:r>
              <a:rPr lang="fr-FR" sz="1800" dirty="0">
                <a:cs typeface="Arial" panose="020B0604020202020204" pitchFamily="34" charset="0"/>
              </a:rPr>
              <a:t>Des troubles cognitifs peuvent être liés aux troubles psychiques, mais </a:t>
            </a:r>
            <a:r>
              <a:rPr lang="fr-FR" sz="1800" b="1" dirty="0">
                <a:cs typeface="Arial" panose="020B0604020202020204" pitchFamily="34" charset="0"/>
              </a:rPr>
              <a:t>pas de limitations intellectuelles</a:t>
            </a:r>
            <a:r>
              <a:rPr lang="fr-FR" sz="1800" dirty="0">
                <a:cs typeface="Arial" panose="020B0604020202020204" pitchFamily="34" charset="0"/>
              </a:rPr>
              <a:t>.</a:t>
            </a:r>
            <a:endParaRPr lang="fr-FR" dirty="0">
              <a:cs typeface="Arial" panose="020B0604020202020204" pitchFamily="34" charset="0"/>
            </a:endParaRPr>
          </a:p>
          <a:p>
            <a:pPr marL="342900" indent="-342900">
              <a:lnSpc>
                <a:spcPct val="150000"/>
              </a:lnSpc>
              <a:buFont typeface="Arial"/>
              <a:buChar char="•"/>
              <a:defRPr/>
            </a:pPr>
            <a:r>
              <a:rPr lang="fr-FR" sz="1800" b="1" dirty="0">
                <a:cs typeface="Arial" panose="020B0604020202020204" pitchFamily="34" charset="0"/>
              </a:rPr>
              <a:t>Traitements médicamenteux </a:t>
            </a:r>
            <a:r>
              <a:rPr lang="fr-FR" sz="1800" dirty="0">
                <a:cs typeface="Arial" panose="020B0604020202020204" pitchFamily="34" charset="0"/>
              </a:rPr>
              <a:t>et </a:t>
            </a:r>
            <a:r>
              <a:rPr lang="fr-FR" sz="1800" b="1" dirty="0">
                <a:cs typeface="Arial" panose="020B0604020202020204" pitchFamily="34" charset="0"/>
              </a:rPr>
              <a:t>accompagnement thérapeutique</a:t>
            </a:r>
            <a:r>
              <a:rPr lang="fr-FR" sz="1800" dirty="0">
                <a:cs typeface="Arial" panose="020B0604020202020204" pitchFamily="34" charset="0"/>
              </a:rPr>
              <a:t>.</a:t>
            </a:r>
            <a:endParaRPr lang="fr-FR" dirty="0">
              <a:cs typeface="Arial" panose="020B0604020202020204" pitchFamily="34" charset="0"/>
            </a:endParaRPr>
          </a:p>
        </p:txBody>
      </p:sp>
      <p:sp>
        <p:nvSpPr>
          <p:cNvPr id="8" name="Rectangle 7"/>
          <p:cNvSpPr/>
          <p:nvPr/>
        </p:nvSpPr>
        <p:spPr bwMode="auto">
          <a:xfrm>
            <a:off x="0" y="12920"/>
            <a:ext cx="1672683" cy="1302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718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1246888" y="2385390"/>
            <a:ext cx="9302166" cy="1323439"/>
          </a:xfrm>
          <a:prstGeom prst="rect">
            <a:avLst/>
          </a:prstGeom>
        </p:spPr>
        <p:txBody>
          <a:bodyPr wrap="square">
            <a:spAutoFit/>
          </a:bodyPr>
          <a:lstStyle/>
          <a:p>
            <a:pPr algn="ctr"/>
            <a:r>
              <a:rPr lang="fr-FR" sz="4000" b="1" dirty="0" smtClean="0">
                <a:solidFill>
                  <a:srgbClr val="0070C0"/>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Les politiques publiques en matière de santé mentale</a:t>
            </a:r>
            <a:endParaRPr lang="fr-FR" sz="4000" b="1" dirty="0">
              <a:solidFill>
                <a:srgbClr val="0070C0"/>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endParaRPr>
          </a:p>
        </p:txBody>
      </p:sp>
      <p:sp>
        <p:nvSpPr>
          <p:cNvPr id="6" name="Rectangle 5"/>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49612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0849" y="593221"/>
            <a:ext cx="10571356" cy="447168"/>
          </a:xfrm>
          <a:prstGeom prst="rect">
            <a:avLst/>
          </a:prstGeom>
        </p:spPr>
        <p:txBody>
          <a:bodyPr vert="horz" wrap="square" lIns="0" tIns="16123" rIns="0" bIns="0" rtlCol="0" anchor="ctr">
            <a:spAutoFit/>
          </a:bodyPr>
          <a:lstStyle/>
          <a:p>
            <a:pPr marL="11516">
              <a:lnSpc>
                <a:spcPct val="100000"/>
              </a:lnSpc>
              <a:spcBef>
                <a:spcPts val="127"/>
              </a:spcBef>
            </a:pPr>
            <a:r>
              <a:rPr lang="fr-FR" sz="2800" dirty="0">
                <a:solidFill>
                  <a:srgbClr val="7F2172"/>
                </a:solidFill>
                <a:latin typeface="Arial Black" panose="020B0604020202020204" pitchFamily="34" charset="0"/>
                <a:ea typeface="+mn-ea"/>
                <a:cs typeface="Arial Black" panose="020B0604020202020204" pitchFamily="34" charset="0"/>
              </a:rPr>
              <a:t>La santé </a:t>
            </a:r>
            <a:r>
              <a:rPr lang="fr-FR" sz="2800" dirty="0" smtClean="0">
                <a:solidFill>
                  <a:srgbClr val="7F2172"/>
                </a:solidFill>
                <a:latin typeface="Arial Black" panose="020B0604020202020204" pitchFamily="34" charset="0"/>
                <a:ea typeface="+mn-ea"/>
                <a:cs typeface="Arial Black" panose="020B0604020202020204" pitchFamily="34" charset="0"/>
              </a:rPr>
              <a:t>mentale : </a:t>
            </a:r>
            <a:r>
              <a:rPr lang="fr-FR" sz="2800" dirty="0">
                <a:solidFill>
                  <a:srgbClr val="7F2172"/>
                </a:solidFill>
                <a:latin typeface="Arial Black" panose="020B0604020202020204" pitchFamily="34" charset="0"/>
                <a:ea typeface="+mn-ea"/>
                <a:cs typeface="Arial Black" panose="020B0604020202020204" pitchFamily="34" charset="0"/>
              </a:rPr>
              <a:t>un enjeu majeur de santé publique</a:t>
            </a:r>
            <a:endParaRPr sz="2800" dirty="0">
              <a:solidFill>
                <a:srgbClr val="7F2172"/>
              </a:solidFill>
              <a:latin typeface="Arial Black" panose="020B0604020202020204" pitchFamily="34" charset="0"/>
              <a:ea typeface="+mn-ea"/>
              <a:cs typeface="Arial Black" panose="020B0604020202020204" pitchFamily="34" charset="0"/>
            </a:endParaRPr>
          </a:p>
        </p:txBody>
      </p:sp>
      <p:sp>
        <p:nvSpPr>
          <p:cNvPr id="3" name="object 3"/>
          <p:cNvSpPr txBox="1"/>
          <p:nvPr/>
        </p:nvSpPr>
        <p:spPr>
          <a:xfrm>
            <a:off x="750849" y="1436967"/>
            <a:ext cx="10134764" cy="4321853"/>
          </a:xfrm>
          <a:prstGeom prst="rect">
            <a:avLst/>
          </a:prstGeom>
        </p:spPr>
        <p:txBody>
          <a:bodyPr vert="horz" wrap="square" lIns="0" tIns="29366" rIns="0" bIns="0" rtlCol="0">
            <a:spAutoFit/>
          </a:bodyPr>
          <a:lstStyle/>
          <a:p>
            <a:pPr marL="11516">
              <a:spcBef>
                <a:spcPts val="230"/>
              </a:spcBef>
            </a:pPr>
            <a:r>
              <a:rPr sz="1904" b="1" spc="-54" dirty="0">
                <a:solidFill>
                  <a:srgbClr val="262626"/>
                </a:solidFill>
                <a:latin typeface="Calibri"/>
                <a:cs typeface="Calibri"/>
              </a:rPr>
              <a:t>Données</a:t>
            </a:r>
            <a:r>
              <a:rPr sz="1904" b="1" spc="-5" dirty="0">
                <a:solidFill>
                  <a:srgbClr val="262626"/>
                </a:solidFill>
                <a:latin typeface="Calibri"/>
                <a:cs typeface="Calibri"/>
              </a:rPr>
              <a:t> </a:t>
            </a:r>
            <a:r>
              <a:rPr sz="1904" b="1" spc="-9" dirty="0">
                <a:solidFill>
                  <a:srgbClr val="262626"/>
                </a:solidFill>
                <a:latin typeface="Calibri"/>
                <a:cs typeface="Calibri"/>
              </a:rPr>
              <a:t>épidémiologiques</a:t>
            </a:r>
            <a:endParaRPr sz="1904" dirty="0">
              <a:latin typeface="Calibri"/>
              <a:cs typeface="Calibri"/>
            </a:endParaRPr>
          </a:p>
          <a:p>
            <a:pPr marL="287909" marR="4607" indent="-272362">
              <a:lnSpc>
                <a:spcPts val="1950"/>
              </a:lnSpc>
              <a:spcBef>
                <a:spcPts val="485"/>
              </a:spcBef>
              <a:spcAft>
                <a:spcPts val="544"/>
              </a:spcAft>
              <a:buClr>
                <a:srgbClr val="EFA12D"/>
              </a:buClr>
              <a:buFont typeface="Arial"/>
              <a:buChar char="•"/>
              <a:tabLst>
                <a:tab pos="287909" algn="l"/>
              </a:tabLst>
            </a:pPr>
            <a:r>
              <a:rPr lang="fr-FR" sz="1904" spc="-9" dirty="0">
                <a:solidFill>
                  <a:srgbClr val="EFA12D"/>
                </a:solidFill>
                <a:latin typeface="Calibri"/>
                <a:cs typeface="Calibri"/>
              </a:rPr>
              <a:t>13 millions </a:t>
            </a:r>
            <a:r>
              <a:rPr lang="fr-FR" sz="1904" dirty="0">
                <a:solidFill>
                  <a:srgbClr val="262626"/>
                </a:solidFill>
                <a:latin typeface="Calibri"/>
                <a:cs typeface="Calibri"/>
              </a:rPr>
              <a:t>de personnes concernées </a:t>
            </a:r>
            <a:r>
              <a:rPr lang="fr-FR" sz="1904" spc="-9" dirty="0">
                <a:solidFill>
                  <a:srgbClr val="EFA12D"/>
                </a:solidFill>
                <a:latin typeface="Calibri"/>
                <a:cs typeface="Calibri"/>
              </a:rPr>
              <a:t>en France </a:t>
            </a:r>
            <a:r>
              <a:rPr lang="fr-FR" sz="1904" dirty="0">
                <a:solidFill>
                  <a:srgbClr val="262626"/>
                </a:solidFill>
                <a:latin typeface="Calibri"/>
                <a:cs typeface="Calibri"/>
              </a:rPr>
              <a:t>par la maladie mentale et les troubles psychiques (</a:t>
            </a:r>
            <a:r>
              <a:rPr lang="fr-FR" sz="1632" i="1" dirty="0">
                <a:solidFill>
                  <a:srgbClr val="262626"/>
                </a:solidFill>
                <a:latin typeface="Calibri"/>
                <a:cs typeface="Calibri"/>
              </a:rPr>
              <a:t>source : OMS</a:t>
            </a:r>
            <a:r>
              <a:rPr lang="fr-FR" sz="1904" dirty="0">
                <a:solidFill>
                  <a:srgbClr val="262626"/>
                </a:solidFill>
                <a:latin typeface="Calibri"/>
                <a:cs typeface="Calibri"/>
              </a:rPr>
              <a:t>)</a:t>
            </a:r>
          </a:p>
          <a:p>
            <a:pPr marL="718333" marR="4607" lvl="7" indent="-310942">
              <a:lnSpc>
                <a:spcPts val="1950"/>
              </a:lnSpc>
              <a:spcBef>
                <a:spcPts val="485"/>
              </a:spcBef>
              <a:spcAft>
                <a:spcPts val="544"/>
              </a:spcAft>
              <a:buClr>
                <a:srgbClr val="EFA12D"/>
              </a:buClr>
              <a:buFont typeface="Wingdings" panose="05000000000000000000" pitchFamily="2" charset="2"/>
              <a:buChar char="Ø"/>
              <a:tabLst>
                <a:tab pos="653553" algn="l"/>
              </a:tabLst>
            </a:pPr>
            <a:r>
              <a:rPr lang="fr-FR" sz="1904" dirty="0">
                <a:solidFill>
                  <a:srgbClr val="262626"/>
                </a:solidFill>
                <a:latin typeface="Calibri"/>
                <a:cs typeface="Calibri"/>
              </a:rPr>
              <a:t>Dont 3 millions souffrent de troubles psychiques </a:t>
            </a:r>
            <a:r>
              <a:rPr lang="fr-FR" sz="1904" dirty="0" smtClean="0">
                <a:solidFill>
                  <a:srgbClr val="262626"/>
                </a:solidFill>
                <a:latin typeface="Calibri"/>
                <a:cs typeface="Calibri"/>
              </a:rPr>
              <a:t>sévères  </a:t>
            </a:r>
            <a:r>
              <a:rPr lang="fr-FR" sz="1904" dirty="0" smtClean="0">
                <a:solidFill>
                  <a:srgbClr val="FF0000"/>
                </a:solidFill>
                <a:latin typeface="Calibri"/>
                <a:cs typeface="Calibri"/>
              </a:rPr>
              <a:t>définir </a:t>
            </a:r>
            <a:endParaRPr lang="fr-FR" sz="1904" dirty="0">
              <a:solidFill>
                <a:srgbClr val="FF0000"/>
              </a:solidFill>
              <a:latin typeface="Calibri"/>
              <a:cs typeface="Calibri"/>
            </a:endParaRPr>
          </a:p>
          <a:p>
            <a:pPr marL="287909" marR="4607" indent="-272362">
              <a:lnSpc>
                <a:spcPts val="1950"/>
              </a:lnSpc>
              <a:spcBef>
                <a:spcPts val="485"/>
              </a:spcBef>
              <a:spcAft>
                <a:spcPts val="544"/>
              </a:spcAft>
              <a:buClr>
                <a:srgbClr val="EFA12D"/>
              </a:buClr>
              <a:buFont typeface="Arial"/>
              <a:buChar char="•"/>
              <a:tabLst>
                <a:tab pos="287909" algn="l"/>
              </a:tabLst>
            </a:pPr>
            <a:r>
              <a:rPr sz="1904" dirty="0" smtClean="0">
                <a:solidFill>
                  <a:srgbClr val="262626"/>
                </a:solidFill>
                <a:latin typeface="Calibri"/>
                <a:cs typeface="Calibri"/>
              </a:rPr>
              <a:t>1</a:t>
            </a:r>
            <a:r>
              <a:rPr sz="1904" spc="-54" dirty="0" smtClean="0">
                <a:solidFill>
                  <a:srgbClr val="262626"/>
                </a:solidFill>
                <a:latin typeface="Calibri"/>
                <a:cs typeface="Calibri"/>
              </a:rPr>
              <a:t> </a:t>
            </a:r>
            <a:r>
              <a:rPr sz="1904" spc="-9" dirty="0" err="1" smtClean="0">
                <a:solidFill>
                  <a:srgbClr val="262626"/>
                </a:solidFill>
                <a:latin typeface="Calibri"/>
                <a:cs typeface="Calibri"/>
              </a:rPr>
              <a:t>personne</a:t>
            </a:r>
            <a:r>
              <a:rPr sz="1904" spc="-50" dirty="0" smtClean="0">
                <a:solidFill>
                  <a:srgbClr val="262626"/>
                </a:solidFill>
                <a:latin typeface="Calibri"/>
                <a:cs typeface="Calibri"/>
              </a:rPr>
              <a:t> </a:t>
            </a:r>
            <a:r>
              <a:rPr sz="1904" dirty="0" smtClean="0">
                <a:solidFill>
                  <a:srgbClr val="262626"/>
                </a:solidFill>
                <a:latin typeface="Calibri"/>
                <a:cs typeface="Calibri"/>
              </a:rPr>
              <a:t>sur</a:t>
            </a:r>
            <a:r>
              <a:rPr sz="1904" spc="-50" dirty="0" smtClean="0">
                <a:solidFill>
                  <a:srgbClr val="262626"/>
                </a:solidFill>
                <a:latin typeface="Calibri"/>
                <a:cs typeface="Calibri"/>
              </a:rPr>
              <a:t> </a:t>
            </a:r>
            <a:r>
              <a:rPr sz="1904" dirty="0" smtClean="0">
                <a:solidFill>
                  <a:srgbClr val="262626"/>
                </a:solidFill>
                <a:latin typeface="Calibri"/>
                <a:cs typeface="Calibri"/>
              </a:rPr>
              <a:t>10</a:t>
            </a:r>
            <a:r>
              <a:rPr sz="1904" spc="-54" dirty="0" smtClean="0">
                <a:solidFill>
                  <a:srgbClr val="262626"/>
                </a:solidFill>
                <a:latin typeface="Calibri"/>
                <a:cs typeface="Calibri"/>
              </a:rPr>
              <a:t> </a:t>
            </a:r>
            <a:r>
              <a:rPr sz="1904" dirty="0" smtClean="0">
                <a:solidFill>
                  <a:srgbClr val="262626"/>
                </a:solidFill>
                <a:latin typeface="Calibri"/>
                <a:cs typeface="Calibri"/>
              </a:rPr>
              <a:t>a</a:t>
            </a:r>
            <a:r>
              <a:rPr sz="1904" spc="-54" dirty="0" smtClean="0">
                <a:solidFill>
                  <a:srgbClr val="262626"/>
                </a:solidFill>
                <a:latin typeface="Calibri"/>
                <a:cs typeface="Calibri"/>
              </a:rPr>
              <a:t> </a:t>
            </a:r>
            <a:r>
              <a:rPr sz="1904" dirty="0" err="1" smtClean="0">
                <a:solidFill>
                  <a:srgbClr val="262626"/>
                </a:solidFill>
                <a:latin typeface="Calibri"/>
                <a:cs typeface="Calibri"/>
              </a:rPr>
              <a:t>vécu</a:t>
            </a:r>
            <a:r>
              <a:rPr sz="1904" spc="-45" dirty="0" smtClean="0">
                <a:solidFill>
                  <a:srgbClr val="262626"/>
                </a:solidFill>
                <a:latin typeface="Calibri"/>
                <a:cs typeface="Calibri"/>
              </a:rPr>
              <a:t> </a:t>
            </a:r>
            <a:r>
              <a:rPr sz="1904" dirty="0" smtClean="0">
                <a:solidFill>
                  <a:srgbClr val="262626"/>
                </a:solidFill>
                <a:latin typeface="Calibri"/>
                <a:cs typeface="Calibri"/>
              </a:rPr>
              <a:t>un</a:t>
            </a:r>
            <a:r>
              <a:rPr sz="1904" spc="-41" dirty="0" smtClean="0">
                <a:solidFill>
                  <a:srgbClr val="262626"/>
                </a:solidFill>
                <a:latin typeface="Calibri"/>
                <a:cs typeface="Calibri"/>
              </a:rPr>
              <a:t> </a:t>
            </a:r>
            <a:r>
              <a:rPr sz="1904" spc="-9" dirty="0" err="1" smtClean="0">
                <a:solidFill>
                  <a:srgbClr val="EFA12D"/>
                </a:solidFill>
                <a:latin typeface="Calibri"/>
                <a:cs typeface="Calibri"/>
              </a:rPr>
              <a:t>épisode</a:t>
            </a:r>
            <a:r>
              <a:rPr sz="1904" spc="-45" dirty="0" smtClean="0">
                <a:solidFill>
                  <a:srgbClr val="EFA12D"/>
                </a:solidFill>
                <a:latin typeface="Calibri"/>
                <a:cs typeface="Calibri"/>
              </a:rPr>
              <a:t> </a:t>
            </a:r>
            <a:r>
              <a:rPr sz="1904" spc="-9" dirty="0" err="1" smtClean="0">
                <a:solidFill>
                  <a:srgbClr val="EFA12D"/>
                </a:solidFill>
                <a:latin typeface="Calibri"/>
                <a:cs typeface="Calibri"/>
              </a:rPr>
              <a:t>dépressif</a:t>
            </a:r>
            <a:r>
              <a:rPr sz="1904" spc="-41" dirty="0" smtClean="0">
                <a:solidFill>
                  <a:srgbClr val="EFA12D"/>
                </a:solidFill>
                <a:latin typeface="Calibri"/>
                <a:cs typeface="Calibri"/>
              </a:rPr>
              <a:t> </a:t>
            </a:r>
            <a:r>
              <a:rPr sz="1904" spc="-18" dirty="0" err="1" smtClean="0">
                <a:solidFill>
                  <a:srgbClr val="EFA12D"/>
                </a:solidFill>
                <a:latin typeface="Calibri"/>
                <a:cs typeface="Calibri"/>
              </a:rPr>
              <a:t>caractérisé</a:t>
            </a:r>
            <a:r>
              <a:rPr sz="1904" spc="-32" dirty="0" smtClean="0">
                <a:solidFill>
                  <a:srgbClr val="EFA12D"/>
                </a:solidFill>
                <a:latin typeface="Calibri"/>
                <a:cs typeface="Calibri"/>
              </a:rPr>
              <a:t> </a:t>
            </a:r>
            <a:r>
              <a:rPr sz="1904" dirty="0" smtClean="0">
                <a:solidFill>
                  <a:srgbClr val="262626"/>
                </a:solidFill>
                <a:latin typeface="Calibri"/>
                <a:cs typeface="Calibri"/>
              </a:rPr>
              <a:t>au</a:t>
            </a:r>
            <a:r>
              <a:rPr sz="1904" spc="-41" dirty="0" smtClean="0">
                <a:solidFill>
                  <a:srgbClr val="262626"/>
                </a:solidFill>
                <a:latin typeface="Calibri"/>
                <a:cs typeface="Calibri"/>
              </a:rPr>
              <a:t> </a:t>
            </a:r>
            <a:r>
              <a:rPr sz="1904" spc="-9" dirty="0" err="1" smtClean="0">
                <a:solidFill>
                  <a:srgbClr val="262626"/>
                </a:solidFill>
                <a:latin typeface="Calibri"/>
                <a:cs typeface="Calibri"/>
              </a:rPr>
              <a:t>cours</a:t>
            </a:r>
            <a:r>
              <a:rPr sz="1904" spc="-32" dirty="0" smtClean="0">
                <a:solidFill>
                  <a:srgbClr val="262626"/>
                </a:solidFill>
                <a:latin typeface="Calibri"/>
                <a:cs typeface="Calibri"/>
              </a:rPr>
              <a:t> </a:t>
            </a:r>
            <a:r>
              <a:rPr sz="1904" dirty="0" smtClean="0">
                <a:solidFill>
                  <a:srgbClr val="262626"/>
                </a:solidFill>
                <a:latin typeface="Calibri"/>
                <a:cs typeface="Calibri"/>
              </a:rPr>
              <a:t>des</a:t>
            </a:r>
            <a:r>
              <a:rPr sz="1904" spc="-36" dirty="0" smtClean="0">
                <a:solidFill>
                  <a:srgbClr val="262626"/>
                </a:solidFill>
                <a:latin typeface="Calibri"/>
                <a:cs typeface="Calibri"/>
              </a:rPr>
              <a:t> </a:t>
            </a:r>
            <a:r>
              <a:rPr sz="1904" dirty="0" smtClean="0">
                <a:solidFill>
                  <a:srgbClr val="262626"/>
                </a:solidFill>
                <a:latin typeface="Calibri"/>
                <a:cs typeface="Calibri"/>
              </a:rPr>
              <a:t>12</a:t>
            </a:r>
            <a:r>
              <a:rPr sz="1904" spc="-50" dirty="0" smtClean="0">
                <a:solidFill>
                  <a:srgbClr val="262626"/>
                </a:solidFill>
                <a:latin typeface="Calibri"/>
                <a:cs typeface="Calibri"/>
              </a:rPr>
              <a:t> </a:t>
            </a:r>
            <a:r>
              <a:rPr sz="1904" spc="-9" dirty="0" err="1" smtClean="0">
                <a:solidFill>
                  <a:srgbClr val="262626"/>
                </a:solidFill>
                <a:latin typeface="Calibri"/>
                <a:cs typeface="Calibri"/>
              </a:rPr>
              <a:t>derniers</a:t>
            </a:r>
            <a:r>
              <a:rPr sz="1904" spc="-9" dirty="0" smtClean="0">
                <a:solidFill>
                  <a:srgbClr val="262626"/>
                </a:solidFill>
                <a:latin typeface="Calibri"/>
                <a:cs typeface="Calibri"/>
              </a:rPr>
              <a:t> </a:t>
            </a:r>
            <a:r>
              <a:rPr sz="1904" spc="-18" dirty="0" err="1" smtClean="0">
                <a:solidFill>
                  <a:srgbClr val="262626"/>
                </a:solidFill>
                <a:latin typeface="Calibri"/>
                <a:cs typeface="Calibri"/>
              </a:rPr>
              <a:t>mois</a:t>
            </a:r>
            <a:endParaRPr sz="1904" dirty="0" smtClean="0">
              <a:latin typeface="Calibri"/>
              <a:cs typeface="Calibri"/>
            </a:endParaRPr>
          </a:p>
          <a:p>
            <a:pPr marL="287333" indent="-271786">
              <a:spcBef>
                <a:spcPts val="122"/>
              </a:spcBef>
              <a:spcAft>
                <a:spcPts val="544"/>
              </a:spcAft>
              <a:buClr>
                <a:srgbClr val="EFA12D"/>
              </a:buClr>
              <a:buFont typeface="Arial"/>
              <a:buChar char="•"/>
              <a:tabLst>
                <a:tab pos="287333" algn="l"/>
              </a:tabLst>
            </a:pPr>
            <a:r>
              <a:rPr sz="1904" spc="-23" dirty="0" err="1" smtClean="0">
                <a:latin typeface="Calibri"/>
                <a:cs typeface="Calibri"/>
              </a:rPr>
              <a:t>Prévalence</a:t>
            </a:r>
            <a:r>
              <a:rPr sz="1904" dirty="0" smtClean="0">
                <a:latin typeface="Calibri"/>
                <a:cs typeface="Calibri"/>
              </a:rPr>
              <a:t> </a:t>
            </a:r>
            <a:r>
              <a:rPr sz="1904" dirty="0" smtClean="0">
                <a:solidFill>
                  <a:srgbClr val="EFA12D"/>
                </a:solidFill>
                <a:latin typeface="Calibri"/>
                <a:cs typeface="Calibri"/>
              </a:rPr>
              <a:t>10</a:t>
            </a:r>
            <a:r>
              <a:rPr sz="1904" spc="-63" dirty="0" smtClean="0">
                <a:solidFill>
                  <a:srgbClr val="EFA12D"/>
                </a:solidFill>
                <a:latin typeface="Calibri"/>
                <a:cs typeface="Calibri"/>
              </a:rPr>
              <a:t> </a:t>
            </a:r>
            <a:r>
              <a:rPr sz="1904" dirty="0" smtClean="0">
                <a:solidFill>
                  <a:srgbClr val="EFA12D"/>
                </a:solidFill>
                <a:latin typeface="Calibri"/>
                <a:cs typeface="Calibri"/>
              </a:rPr>
              <a:t>à</a:t>
            </a:r>
            <a:r>
              <a:rPr sz="1904" spc="-36" dirty="0" smtClean="0">
                <a:solidFill>
                  <a:srgbClr val="EFA12D"/>
                </a:solidFill>
                <a:latin typeface="Calibri"/>
                <a:cs typeface="Calibri"/>
              </a:rPr>
              <a:t> </a:t>
            </a:r>
            <a:r>
              <a:rPr sz="1904" dirty="0" smtClean="0">
                <a:solidFill>
                  <a:srgbClr val="EFA12D"/>
                </a:solidFill>
                <a:latin typeface="Calibri"/>
                <a:cs typeface="Calibri"/>
              </a:rPr>
              <a:t>20%</a:t>
            </a:r>
            <a:r>
              <a:rPr sz="1904" spc="-63" dirty="0" smtClean="0">
                <a:solidFill>
                  <a:srgbClr val="EFA12D"/>
                </a:solidFill>
                <a:latin typeface="Calibri"/>
                <a:cs typeface="Calibri"/>
              </a:rPr>
              <a:t> </a:t>
            </a:r>
            <a:r>
              <a:rPr sz="1904" dirty="0" smtClean="0">
                <a:solidFill>
                  <a:srgbClr val="EFA12D"/>
                </a:solidFill>
                <a:latin typeface="Calibri"/>
                <a:cs typeface="Calibri"/>
              </a:rPr>
              <a:t>de</a:t>
            </a:r>
            <a:r>
              <a:rPr sz="1904" spc="-23" dirty="0" smtClean="0">
                <a:solidFill>
                  <a:srgbClr val="EFA12D"/>
                </a:solidFill>
                <a:latin typeface="Calibri"/>
                <a:cs typeface="Calibri"/>
              </a:rPr>
              <a:t> </a:t>
            </a:r>
            <a:r>
              <a:rPr sz="1904" spc="-18" dirty="0" err="1" smtClean="0">
                <a:solidFill>
                  <a:srgbClr val="EFA12D"/>
                </a:solidFill>
                <a:latin typeface="Calibri"/>
                <a:cs typeface="Calibri"/>
              </a:rPr>
              <a:t>dépression</a:t>
            </a:r>
            <a:r>
              <a:rPr sz="1904" spc="-32" dirty="0" smtClean="0">
                <a:solidFill>
                  <a:srgbClr val="EFA12D"/>
                </a:solidFill>
                <a:latin typeface="Calibri"/>
                <a:cs typeface="Calibri"/>
              </a:rPr>
              <a:t> </a:t>
            </a:r>
            <a:r>
              <a:rPr sz="1904" dirty="0" err="1" smtClean="0">
                <a:solidFill>
                  <a:srgbClr val="EFA12D"/>
                </a:solidFill>
                <a:latin typeface="Calibri"/>
                <a:cs typeface="Calibri"/>
              </a:rPr>
              <a:t>en</a:t>
            </a:r>
            <a:r>
              <a:rPr sz="1904" spc="-36" dirty="0" smtClean="0">
                <a:solidFill>
                  <a:srgbClr val="EFA12D"/>
                </a:solidFill>
                <a:latin typeface="Calibri"/>
                <a:cs typeface="Calibri"/>
              </a:rPr>
              <a:t> </a:t>
            </a:r>
            <a:r>
              <a:rPr sz="1904" dirty="0" err="1" smtClean="0">
                <a:solidFill>
                  <a:srgbClr val="EFA12D"/>
                </a:solidFill>
                <a:latin typeface="Calibri"/>
                <a:cs typeface="Calibri"/>
              </a:rPr>
              <a:t>période</a:t>
            </a:r>
            <a:r>
              <a:rPr sz="1904" spc="-23" dirty="0" smtClean="0">
                <a:solidFill>
                  <a:srgbClr val="EFA12D"/>
                </a:solidFill>
                <a:latin typeface="Calibri"/>
                <a:cs typeface="Calibri"/>
              </a:rPr>
              <a:t> </a:t>
            </a:r>
            <a:r>
              <a:rPr sz="1904" spc="-9" dirty="0" err="1" smtClean="0">
                <a:solidFill>
                  <a:srgbClr val="EFA12D"/>
                </a:solidFill>
                <a:latin typeface="Calibri"/>
                <a:cs typeface="Calibri"/>
              </a:rPr>
              <a:t>périnatale</a:t>
            </a:r>
            <a:endParaRPr sz="1904" dirty="0" smtClean="0">
              <a:latin typeface="Calibri"/>
              <a:cs typeface="Calibri"/>
            </a:endParaRPr>
          </a:p>
          <a:p>
            <a:pPr marL="287909" marR="93858" indent="-272362">
              <a:lnSpc>
                <a:spcPts val="1950"/>
              </a:lnSpc>
              <a:spcBef>
                <a:spcPts val="485"/>
              </a:spcBef>
              <a:spcAft>
                <a:spcPts val="544"/>
              </a:spcAft>
              <a:buFont typeface="Arial"/>
              <a:buChar char="•"/>
              <a:tabLst>
                <a:tab pos="287909" algn="l"/>
              </a:tabLst>
            </a:pPr>
            <a:r>
              <a:rPr sz="1904" dirty="0" smtClean="0">
                <a:solidFill>
                  <a:srgbClr val="EFA12D"/>
                </a:solidFill>
                <a:latin typeface="Calibri"/>
                <a:cs typeface="Calibri"/>
              </a:rPr>
              <a:t>75</a:t>
            </a:r>
            <a:r>
              <a:rPr sz="1904" dirty="0">
                <a:solidFill>
                  <a:srgbClr val="EFA12D"/>
                </a:solidFill>
                <a:latin typeface="Calibri"/>
                <a:cs typeface="Calibri"/>
              </a:rPr>
              <a:t>%</a:t>
            </a:r>
            <a:r>
              <a:rPr sz="1904" spc="-50" dirty="0">
                <a:solidFill>
                  <a:srgbClr val="EFA12D"/>
                </a:solidFill>
                <a:latin typeface="Calibri"/>
                <a:cs typeface="Calibri"/>
              </a:rPr>
              <a:t> </a:t>
            </a:r>
            <a:r>
              <a:rPr sz="1904" dirty="0">
                <a:solidFill>
                  <a:srgbClr val="EFA12D"/>
                </a:solidFill>
                <a:latin typeface="Calibri"/>
                <a:cs typeface="Calibri"/>
              </a:rPr>
              <a:t>des</a:t>
            </a:r>
            <a:r>
              <a:rPr sz="1904" spc="-32" dirty="0">
                <a:solidFill>
                  <a:srgbClr val="EFA12D"/>
                </a:solidFill>
                <a:latin typeface="Calibri"/>
                <a:cs typeface="Calibri"/>
              </a:rPr>
              <a:t> </a:t>
            </a:r>
            <a:r>
              <a:rPr sz="1904" spc="-18" dirty="0">
                <a:solidFill>
                  <a:srgbClr val="EFA12D"/>
                </a:solidFill>
                <a:latin typeface="Calibri"/>
                <a:cs typeface="Calibri"/>
              </a:rPr>
              <a:t>troubles</a:t>
            </a:r>
            <a:r>
              <a:rPr sz="1904" spc="-50" dirty="0">
                <a:solidFill>
                  <a:srgbClr val="EFA12D"/>
                </a:solidFill>
                <a:latin typeface="Calibri"/>
                <a:cs typeface="Calibri"/>
              </a:rPr>
              <a:t> </a:t>
            </a:r>
            <a:r>
              <a:rPr sz="1904" spc="-18" dirty="0">
                <a:solidFill>
                  <a:srgbClr val="EFA12D"/>
                </a:solidFill>
                <a:latin typeface="Calibri"/>
                <a:cs typeface="Calibri"/>
              </a:rPr>
              <a:t>apparaissent</a:t>
            </a:r>
            <a:r>
              <a:rPr sz="1904" spc="-32" dirty="0">
                <a:solidFill>
                  <a:srgbClr val="EFA12D"/>
                </a:solidFill>
                <a:latin typeface="Calibri"/>
                <a:cs typeface="Calibri"/>
              </a:rPr>
              <a:t> </a:t>
            </a:r>
            <a:r>
              <a:rPr sz="1904" spc="-23" dirty="0">
                <a:solidFill>
                  <a:srgbClr val="EFA12D"/>
                </a:solidFill>
                <a:latin typeface="Calibri"/>
                <a:cs typeface="Calibri"/>
              </a:rPr>
              <a:t>avant</a:t>
            </a:r>
            <a:r>
              <a:rPr sz="1904" spc="-32" dirty="0">
                <a:solidFill>
                  <a:srgbClr val="EFA12D"/>
                </a:solidFill>
                <a:latin typeface="Calibri"/>
                <a:cs typeface="Calibri"/>
              </a:rPr>
              <a:t> </a:t>
            </a:r>
            <a:r>
              <a:rPr sz="1904" dirty="0">
                <a:solidFill>
                  <a:srgbClr val="EFA12D"/>
                </a:solidFill>
                <a:latin typeface="Calibri"/>
                <a:cs typeface="Calibri"/>
              </a:rPr>
              <a:t>25</a:t>
            </a:r>
            <a:r>
              <a:rPr sz="1904" spc="-50" dirty="0">
                <a:solidFill>
                  <a:srgbClr val="EFA12D"/>
                </a:solidFill>
                <a:latin typeface="Calibri"/>
                <a:cs typeface="Calibri"/>
              </a:rPr>
              <a:t> </a:t>
            </a:r>
            <a:r>
              <a:rPr sz="1904" dirty="0">
                <a:solidFill>
                  <a:srgbClr val="EFA12D"/>
                </a:solidFill>
                <a:latin typeface="Calibri"/>
                <a:cs typeface="Calibri"/>
              </a:rPr>
              <a:t>ans</a:t>
            </a:r>
            <a:r>
              <a:rPr sz="1904" dirty="0">
                <a:latin typeface="Calibri"/>
                <a:cs typeface="Calibri"/>
              </a:rPr>
              <a:t>,</a:t>
            </a:r>
            <a:r>
              <a:rPr sz="1904" spc="-45" dirty="0">
                <a:latin typeface="Calibri"/>
                <a:cs typeface="Calibri"/>
              </a:rPr>
              <a:t> </a:t>
            </a:r>
            <a:endParaRPr lang="fr-FR" sz="1904" spc="-45" dirty="0">
              <a:latin typeface="Calibri"/>
              <a:cs typeface="Calibri"/>
            </a:endParaRPr>
          </a:p>
          <a:p>
            <a:pPr marL="287909" marR="93858" indent="-272362">
              <a:lnSpc>
                <a:spcPts val="1950"/>
              </a:lnSpc>
              <a:spcBef>
                <a:spcPts val="485"/>
              </a:spcBef>
              <a:spcAft>
                <a:spcPts val="544"/>
              </a:spcAft>
              <a:buFont typeface="Arial"/>
              <a:buChar char="•"/>
              <a:tabLst>
                <a:tab pos="287909" algn="l"/>
              </a:tabLst>
            </a:pPr>
            <a:r>
              <a:rPr lang="fr-FR" sz="1904" spc="-18" dirty="0">
                <a:solidFill>
                  <a:srgbClr val="EFA12D"/>
                </a:solidFill>
                <a:latin typeface="Calibri"/>
                <a:cs typeface="Calibri"/>
              </a:rPr>
              <a:t>En maternelle 1 enfant sur 12 </a:t>
            </a:r>
            <a:r>
              <a:rPr lang="fr-FR" sz="1904" spc="-9" dirty="0">
                <a:solidFill>
                  <a:srgbClr val="262626"/>
                </a:solidFill>
                <a:latin typeface="Calibri"/>
                <a:cs typeface="Calibri"/>
              </a:rPr>
              <a:t>est concerné par au moins une difficulté de santé mentale avec un retentissement sur leur vie</a:t>
            </a:r>
          </a:p>
          <a:p>
            <a:pPr marL="287909" marR="93858" indent="-272362">
              <a:lnSpc>
                <a:spcPts val="1950"/>
              </a:lnSpc>
              <a:spcBef>
                <a:spcPts val="485"/>
              </a:spcBef>
              <a:spcAft>
                <a:spcPts val="544"/>
              </a:spcAft>
              <a:buFont typeface="Arial"/>
              <a:buChar char="•"/>
              <a:tabLst>
                <a:tab pos="287909" algn="l"/>
              </a:tabLst>
            </a:pPr>
            <a:r>
              <a:rPr lang="fr-FR" sz="1904" spc="-18" dirty="0">
                <a:solidFill>
                  <a:srgbClr val="EFA12D"/>
                </a:solidFill>
                <a:latin typeface="Calibri"/>
                <a:cs typeface="Calibri"/>
              </a:rPr>
              <a:t>En primaire 13% des enfants </a:t>
            </a:r>
            <a:r>
              <a:rPr lang="fr-FR" sz="1904" spc="-9" dirty="0">
                <a:solidFill>
                  <a:srgbClr val="262626"/>
                </a:solidFill>
                <a:latin typeface="Calibri"/>
                <a:cs typeface="Calibri"/>
              </a:rPr>
              <a:t>présentent au moins un trouble probable de santé mentale</a:t>
            </a:r>
            <a:r>
              <a:rPr lang="fr-FR" sz="2176" i="1" spc="-9" dirty="0">
                <a:solidFill>
                  <a:srgbClr val="262626"/>
                </a:solidFill>
                <a:latin typeface="Calibri"/>
                <a:cs typeface="Calibri"/>
              </a:rPr>
              <a:t> </a:t>
            </a:r>
            <a:r>
              <a:rPr lang="fr-FR" sz="1451" i="1" spc="-9" dirty="0">
                <a:solidFill>
                  <a:srgbClr val="262626"/>
                </a:solidFill>
                <a:latin typeface="Calibri"/>
                <a:cs typeface="Calibri"/>
              </a:rPr>
              <a:t>Source :</a:t>
            </a:r>
            <a:r>
              <a:rPr lang="fr-FR" sz="2176" i="1" spc="-9" dirty="0">
                <a:solidFill>
                  <a:srgbClr val="262626"/>
                </a:solidFill>
                <a:latin typeface="Calibri"/>
                <a:cs typeface="Calibri"/>
              </a:rPr>
              <a:t> </a:t>
            </a:r>
            <a:r>
              <a:rPr lang="fr-FR" sz="1451" i="1" spc="-9" dirty="0">
                <a:solidFill>
                  <a:srgbClr val="262626"/>
                </a:solidFill>
                <a:latin typeface="Calibri"/>
                <a:cs typeface="Calibri"/>
              </a:rPr>
              <a:t>Enquête de Santé Publique France 2023-2024</a:t>
            </a:r>
            <a:r>
              <a:rPr lang="fr-FR" sz="1904" spc="-9" dirty="0">
                <a:solidFill>
                  <a:srgbClr val="262626"/>
                </a:solidFill>
                <a:latin typeface="Calibri"/>
                <a:cs typeface="Calibri"/>
              </a:rPr>
              <a:t>			 </a:t>
            </a:r>
            <a:endParaRPr sz="1904" dirty="0">
              <a:latin typeface="Calibri"/>
              <a:cs typeface="Calibri"/>
            </a:endParaRPr>
          </a:p>
          <a:p>
            <a:pPr marL="287909" marR="23608" indent="-272362">
              <a:lnSpc>
                <a:spcPts val="1941"/>
              </a:lnSpc>
              <a:spcBef>
                <a:spcPts val="481"/>
              </a:spcBef>
              <a:spcAft>
                <a:spcPts val="544"/>
              </a:spcAft>
              <a:buClr>
                <a:srgbClr val="EFA12D"/>
              </a:buClr>
              <a:buFont typeface="Arial"/>
              <a:buChar char="•"/>
              <a:tabLst>
                <a:tab pos="287909" algn="l"/>
              </a:tabLst>
            </a:pPr>
            <a:r>
              <a:rPr sz="1904" dirty="0">
                <a:solidFill>
                  <a:srgbClr val="262626"/>
                </a:solidFill>
                <a:latin typeface="Calibri"/>
                <a:cs typeface="Calibri"/>
              </a:rPr>
              <a:t>Une</a:t>
            </a:r>
            <a:r>
              <a:rPr sz="1904" spc="-41" dirty="0">
                <a:solidFill>
                  <a:srgbClr val="262626"/>
                </a:solidFill>
                <a:latin typeface="Calibri"/>
                <a:cs typeface="Calibri"/>
              </a:rPr>
              <a:t> </a:t>
            </a:r>
            <a:r>
              <a:rPr sz="1904" spc="-9" dirty="0">
                <a:solidFill>
                  <a:srgbClr val="EFA12D"/>
                </a:solidFill>
                <a:latin typeface="Calibri"/>
                <a:cs typeface="Calibri"/>
              </a:rPr>
              <a:t>espérance</a:t>
            </a:r>
            <a:r>
              <a:rPr sz="1904" spc="-36" dirty="0">
                <a:solidFill>
                  <a:srgbClr val="EFA12D"/>
                </a:solidFill>
                <a:latin typeface="Calibri"/>
                <a:cs typeface="Calibri"/>
              </a:rPr>
              <a:t> </a:t>
            </a:r>
            <a:r>
              <a:rPr sz="1904" dirty="0">
                <a:solidFill>
                  <a:srgbClr val="EFA12D"/>
                </a:solidFill>
                <a:latin typeface="Calibri"/>
                <a:cs typeface="Calibri"/>
              </a:rPr>
              <a:t>de</a:t>
            </a:r>
            <a:r>
              <a:rPr sz="1904" spc="-36" dirty="0">
                <a:solidFill>
                  <a:srgbClr val="EFA12D"/>
                </a:solidFill>
                <a:latin typeface="Calibri"/>
                <a:cs typeface="Calibri"/>
              </a:rPr>
              <a:t> </a:t>
            </a:r>
            <a:r>
              <a:rPr sz="1904" dirty="0">
                <a:solidFill>
                  <a:srgbClr val="EFA12D"/>
                </a:solidFill>
                <a:latin typeface="Calibri"/>
                <a:cs typeface="Calibri"/>
              </a:rPr>
              <a:t>vie</a:t>
            </a:r>
            <a:r>
              <a:rPr sz="1904" spc="-73" dirty="0">
                <a:solidFill>
                  <a:srgbClr val="EFA12D"/>
                </a:solidFill>
                <a:latin typeface="Calibri"/>
                <a:cs typeface="Calibri"/>
              </a:rPr>
              <a:t> </a:t>
            </a:r>
            <a:r>
              <a:rPr sz="1904" spc="-9" dirty="0">
                <a:solidFill>
                  <a:srgbClr val="EFA12D"/>
                </a:solidFill>
                <a:latin typeface="Calibri"/>
                <a:cs typeface="Calibri"/>
              </a:rPr>
              <a:t>réduite</a:t>
            </a:r>
            <a:r>
              <a:rPr sz="1904" spc="-36" dirty="0">
                <a:solidFill>
                  <a:srgbClr val="EFA12D"/>
                </a:solidFill>
                <a:latin typeface="Calibri"/>
                <a:cs typeface="Calibri"/>
              </a:rPr>
              <a:t> </a:t>
            </a:r>
            <a:r>
              <a:rPr sz="1904" dirty="0">
                <a:solidFill>
                  <a:srgbClr val="EFA12D"/>
                </a:solidFill>
                <a:latin typeface="Calibri"/>
                <a:cs typeface="Calibri"/>
              </a:rPr>
              <a:t>de</a:t>
            </a:r>
            <a:r>
              <a:rPr sz="1904" spc="-59" dirty="0">
                <a:solidFill>
                  <a:srgbClr val="EFA12D"/>
                </a:solidFill>
                <a:latin typeface="Calibri"/>
                <a:cs typeface="Calibri"/>
              </a:rPr>
              <a:t> </a:t>
            </a:r>
            <a:r>
              <a:rPr sz="1904" dirty="0">
                <a:solidFill>
                  <a:srgbClr val="EFA12D"/>
                </a:solidFill>
                <a:latin typeface="Calibri"/>
                <a:cs typeface="Calibri"/>
              </a:rPr>
              <a:t>15</a:t>
            </a:r>
            <a:r>
              <a:rPr sz="1904" spc="-59" dirty="0">
                <a:solidFill>
                  <a:srgbClr val="EFA12D"/>
                </a:solidFill>
                <a:latin typeface="Calibri"/>
                <a:cs typeface="Calibri"/>
              </a:rPr>
              <a:t> </a:t>
            </a:r>
            <a:r>
              <a:rPr sz="1904" dirty="0">
                <a:solidFill>
                  <a:srgbClr val="EFA12D"/>
                </a:solidFill>
                <a:latin typeface="Calibri"/>
                <a:cs typeface="Calibri"/>
              </a:rPr>
              <a:t>ans</a:t>
            </a:r>
            <a:r>
              <a:rPr sz="1904" spc="-63" dirty="0">
                <a:solidFill>
                  <a:srgbClr val="EFA12D"/>
                </a:solidFill>
                <a:latin typeface="Calibri"/>
                <a:cs typeface="Calibri"/>
              </a:rPr>
              <a:t> </a:t>
            </a:r>
            <a:r>
              <a:rPr sz="1904" dirty="0">
                <a:solidFill>
                  <a:srgbClr val="EFA12D"/>
                </a:solidFill>
                <a:latin typeface="Calibri"/>
                <a:cs typeface="Calibri"/>
              </a:rPr>
              <a:t>à</a:t>
            </a:r>
            <a:r>
              <a:rPr sz="1904" spc="-50" dirty="0">
                <a:solidFill>
                  <a:srgbClr val="EFA12D"/>
                </a:solidFill>
                <a:latin typeface="Calibri"/>
                <a:cs typeface="Calibri"/>
              </a:rPr>
              <a:t> </a:t>
            </a:r>
            <a:r>
              <a:rPr sz="1904" dirty="0">
                <a:solidFill>
                  <a:srgbClr val="EFA12D"/>
                </a:solidFill>
                <a:latin typeface="Calibri"/>
                <a:cs typeface="Calibri"/>
              </a:rPr>
              <a:t>20</a:t>
            </a:r>
            <a:r>
              <a:rPr sz="1904" spc="-59" dirty="0">
                <a:solidFill>
                  <a:srgbClr val="EFA12D"/>
                </a:solidFill>
                <a:latin typeface="Calibri"/>
                <a:cs typeface="Calibri"/>
              </a:rPr>
              <a:t> </a:t>
            </a:r>
            <a:r>
              <a:rPr sz="1904" dirty="0">
                <a:solidFill>
                  <a:srgbClr val="EFA12D"/>
                </a:solidFill>
                <a:latin typeface="Calibri"/>
                <a:cs typeface="Calibri"/>
              </a:rPr>
              <a:t>ans</a:t>
            </a:r>
            <a:r>
              <a:rPr sz="1904" spc="-63" dirty="0">
                <a:solidFill>
                  <a:srgbClr val="EFA12D"/>
                </a:solidFill>
                <a:latin typeface="Calibri"/>
                <a:cs typeface="Calibri"/>
              </a:rPr>
              <a:t> </a:t>
            </a:r>
            <a:r>
              <a:rPr sz="1904" dirty="0">
                <a:solidFill>
                  <a:srgbClr val="262626"/>
                </a:solidFill>
                <a:latin typeface="Calibri"/>
                <a:cs typeface="Calibri"/>
              </a:rPr>
              <a:t>en</a:t>
            </a:r>
            <a:r>
              <a:rPr sz="1904" spc="-27" dirty="0">
                <a:solidFill>
                  <a:srgbClr val="262626"/>
                </a:solidFill>
                <a:latin typeface="Calibri"/>
                <a:cs typeface="Calibri"/>
              </a:rPr>
              <a:t> </a:t>
            </a:r>
            <a:r>
              <a:rPr sz="1904" spc="-9" dirty="0">
                <a:solidFill>
                  <a:srgbClr val="262626"/>
                </a:solidFill>
                <a:latin typeface="Calibri"/>
                <a:cs typeface="Calibri"/>
              </a:rPr>
              <a:t>moyenne</a:t>
            </a:r>
            <a:r>
              <a:rPr sz="1904" spc="-23" dirty="0">
                <a:solidFill>
                  <a:srgbClr val="262626"/>
                </a:solidFill>
                <a:latin typeface="Calibri"/>
                <a:cs typeface="Calibri"/>
              </a:rPr>
              <a:t> </a:t>
            </a:r>
            <a:r>
              <a:rPr sz="1904" dirty="0">
                <a:solidFill>
                  <a:srgbClr val="262626"/>
                </a:solidFill>
                <a:latin typeface="Calibri"/>
                <a:cs typeface="Calibri"/>
              </a:rPr>
              <a:t>par</a:t>
            </a:r>
            <a:r>
              <a:rPr sz="1904" spc="-41" dirty="0">
                <a:solidFill>
                  <a:srgbClr val="262626"/>
                </a:solidFill>
                <a:latin typeface="Calibri"/>
                <a:cs typeface="Calibri"/>
              </a:rPr>
              <a:t> </a:t>
            </a:r>
            <a:r>
              <a:rPr sz="1904" spc="-9" dirty="0">
                <a:solidFill>
                  <a:srgbClr val="262626"/>
                </a:solidFill>
                <a:latin typeface="Calibri"/>
                <a:cs typeface="Calibri"/>
              </a:rPr>
              <a:t>rapport</a:t>
            </a:r>
            <a:r>
              <a:rPr sz="1904" spc="-45" dirty="0">
                <a:solidFill>
                  <a:srgbClr val="262626"/>
                </a:solidFill>
                <a:latin typeface="Calibri"/>
                <a:cs typeface="Calibri"/>
              </a:rPr>
              <a:t> </a:t>
            </a:r>
            <a:r>
              <a:rPr sz="1904" dirty="0">
                <a:solidFill>
                  <a:srgbClr val="262626"/>
                </a:solidFill>
                <a:latin typeface="Calibri"/>
                <a:cs typeface="Calibri"/>
              </a:rPr>
              <a:t>à</a:t>
            </a:r>
            <a:r>
              <a:rPr sz="1904" spc="-45" dirty="0">
                <a:solidFill>
                  <a:srgbClr val="262626"/>
                </a:solidFill>
                <a:latin typeface="Calibri"/>
                <a:cs typeface="Calibri"/>
              </a:rPr>
              <a:t> </a:t>
            </a:r>
            <a:r>
              <a:rPr sz="1904" dirty="0">
                <a:solidFill>
                  <a:srgbClr val="262626"/>
                </a:solidFill>
                <a:latin typeface="Calibri"/>
                <a:cs typeface="Calibri"/>
              </a:rPr>
              <a:t>la</a:t>
            </a:r>
            <a:r>
              <a:rPr sz="1904" spc="-68" dirty="0">
                <a:solidFill>
                  <a:srgbClr val="262626"/>
                </a:solidFill>
                <a:latin typeface="Calibri"/>
                <a:cs typeface="Calibri"/>
              </a:rPr>
              <a:t> </a:t>
            </a:r>
            <a:r>
              <a:rPr sz="1904" spc="-18" dirty="0">
                <a:solidFill>
                  <a:srgbClr val="262626"/>
                </a:solidFill>
                <a:latin typeface="Calibri"/>
                <a:cs typeface="Calibri"/>
              </a:rPr>
              <a:t>pop. générale</a:t>
            </a:r>
            <a:r>
              <a:rPr sz="1904" spc="-45" dirty="0">
                <a:solidFill>
                  <a:srgbClr val="262626"/>
                </a:solidFill>
                <a:latin typeface="Calibri"/>
                <a:cs typeface="Calibri"/>
              </a:rPr>
              <a:t> </a:t>
            </a:r>
            <a:r>
              <a:rPr sz="1904" spc="-18" dirty="0">
                <a:solidFill>
                  <a:srgbClr val="262626"/>
                </a:solidFill>
                <a:latin typeface="Calibri"/>
                <a:cs typeface="Calibri"/>
              </a:rPr>
              <a:t>(partiellement</a:t>
            </a:r>
            <a:r>
              <a:rPr sz="1904" spc="-50" dirty="0">
                <a:solidFill>
                  <a:srgbClr val="262626"/>
                </a:solidFill>
                <a:latin typeface="Calibri"/>
                <a:cs typeface="Calibri"/>
              </a:rPr>
              <a:t> </a:t>
            </a:r>
            <a:r>
              <a:rPr sz="1904" spc="-18" dirty="0">
                <a:solidFill>
                  <a:srgbClr val="262626"/>
                </a:solidFill>
                <a:latin typeface="Calibri"/>
                <a:cs typeface="Calibri"/>
              </a:rPr>
              <a:t>évitables</a:t>
            </a:r>
            <a:r>
              <a:rPr sz="1904" spc="-63" dirty="0">
                <a:solidFill>
                  <a:srgbClr val="262626"/>
                </a:solidFill>
                <a:latin typeface="Calibri"/>
                <a:cs typeface="Calibri"/>
              </a:rPr>
              <a:t> </a:t>
            </a:r>
            <a:r>
              <a:rPr sz="1904" dirty="0">
                <a:solidFill>
                  <a:srgbClr val="262626"/>
                </a:solidFill>
                <a:latin typeface="Calibri"/>
                <a:cs typeface="Calibri"/>
              </a:rPr>
              <a:t>et</a:t>
            </a:r>
            <a:r>
              <a:rPr sz="1904" spc="-50" dirty="0">
                <a:solidFill>
                  <a:srgbClr val="262626"/>
                </a:solidFill>
                <a:latin typeface="Calibri"/>
                <a:cs typeface="Calibri"/>
              </a:rPr>
              <a:t> </a:t>
            </a:r>
            <a:r>
              <a:rPr sz="1904" dirty="0">
                <a:solidFill>
                  <a:srgbClr val="262626"/>
                </a:solidFill>
                <a:latin typeface="Calibri"/>
                <a:cs typeface="Calibri"/>
              </a:rPr>
              <a:t>sans</a:t>
            </a:r>
            <a:r>
              <a:rPr sz="1904" spc="-63" dirty="0">
                <a:solidFill>
                  <a:srgbClr val="262626"/>
                </a:solidFill>
                <a:latin typeface="Calibri"/>
                <a:cs typeface="Calibri"/>
              </a:rPr>
              <a:t> </a:t>
            </a:r>
            <a:r>
              <a:rPr sz="1904" dirty="0">
                <a:solidFill>
                  <a:srgbClr val="262626"/>
                </a:solidFill>
                <a:latin typeface="Calibri"/>
                <a:cs typeface="Calibri"/>
              </a:rPr>
              <a:t>lien</a:t>
            </a:r>
            <a:r>
              <a:rPr sz="1904" spc="-73" dirty="0">
                <a:solidFill>
                  <a:srgbClr val="262626"/>
                </a:solidFill>
                <a:latin typeface="Calibri"/>
                <a:cs typeface="Calibri"/>
              </a:rPr>
              <a:t> </a:t>
            </a:r>
            <a:r>
              <a:rPr sz="1904" spc="-9" dirty="0">
                <a:solidFill>
                  <a:srgbClr val="262626"/>
                </a:solidFill>
                <a:latin typeface="Calibri"/>
                <a:cs typeface="Calibri"/>
              </a:rPr>
              <a:t>avec</a:t>
            </a:r>
            <a:r>
              <a:rPr sz="1904" spc="-45" dirty="0">
                <a:solidFill>
                  <a:srgbClr val="262626"/>
                </a:solidFill>
                <a:latin typeface="Calibri"/>
                <a:cs typeface="Calibri"/>
              </a:rPr>
              <a:t> </a:t>
            </a:r>
            <a:r>
              <a:rPr sz="1904" dirty="0">
                <a:solidFill>
                  <a:srgbClr val="262626"/>
                </a:solidFill>
                <a:latin typeface="Calibri"/>
                <a:cs typeface="Calibri"/>
              </a:rPr>
              <a:t>la</a:t>
            </a:r>
            <a:r>
              <a:rPr sz="1904" spc="-68" dirty="0">
                <a:solidFill>
                  <a:srgbClr val="262626"/>
                </a:solidFill>
                <a:latin typeface="Calibri"/>
                <a:cs typeface="Calibri"/>
              </a:rPr>
              <a:t> </a:t>
            </a:r>
            <a:r>
              <a:rPr sz="1904" spc="-9" dirty="0">
                <a:solidFill>
                  <a:srgbClr val="262626"/>
                </a:solidFill>
                <a:latin typeface="Calibri"/>
                <a:cs typeface="Calibri"/>
              </a:rPr>
              <a:t>pathologie)</a:t>
            </a:r>
            <a:endParaRPr sz="1904" dirty="0">
              <a:latin typeface="Calibri"/>
              <a:cs typeface="Calibri"/>
            </a:endParaRPr>
          </a:p>
        </p:txBody>
      </p:sp>
    </p:spTree>
    <p:extLst>
      <p:ext uri="{BB962C8B-B14F-4D97-AF65-F5344CB8AC3E}">
        <p14:creationId xmlns:p14="http://schemas.microsoft.com/office/powerpoint/2010/main" val="3973059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5047" y="267687"/>
            <a:ext cx="2389331" cy="447168"/>
          </a:xfrm>
          <a:prstGeom prst="rect">
            <a:avLst/>
          </a:prstGeom>
        </p:spPr>
        <p:txBody>
          <a:bodyPr vert="horz" wrap="square" lIns="0" tIns="16123" rIns="0" bIns="0" rtlCol="0" anchor="ctr">
            <a:spAutoFit/>
          </a:bodyPr>
          <a:lstStyle/>
          <a:p>
            <a:pPr marL="11516">
              <a:lnSpc>
                <a:spcPct val="100000"/>
              </a:lnSpc>
              <a:spcBef>
                <a:spcPts val="127"/>
              </a:spcBef>
            </a:pPr>
            <a:r>
              <a:rPr sz="2800" dirty="0">
                <a:solidFill>
                  <a:srgbClr val="7F2172"/>
                </a:solidFill>
                <a:latin typeface="Arial Black" panose="020B0604020202020204" pitchFamily="34" charset="0"/>
                <a:ea typeface="+mn-ea"/>
                <a:cs typeface="Arial Black" panose="020B0604020202020204" pitchFamily="34" charset="0"/>
              </a:rPr>
              <a:t>Enjeux</a:t>
            </a:r>
          </a:p>
        </p:txBody>
      </p:sp>
      <p:sp>
        <p:nvSpPr>
          <p:cNvPr id="3" name="object 3"/>
          <p:cNvSpPr txBox="1"/>
          <p:nvPr/>
        </p:nvSpPr>
        <p:spPr>
          <a:xfrm>
            <a:off x="845047" y="950033"/>
            <a:ext cx="10777834" cy="2907172"/>
          </a:xfrm>
          <a:prstGeom prst="rect">
            <a:avLst/>
          </a:prstGeom>
        </p:spPr>
        <p:txBody>
          <a:bodyPr vert="horz" wrap="square" lIns="0" tIns="29366" rIns="0" bIns="0" rtlCol="0">
            <a:spAutoFit/>
          </a:bodyPr>
          <a:lstStyle/>
          <a:p>
            <a:pPr marL="11516">
              <a:spcBef>
                <a:spcPts val="230"/>
              </a:spcBef>
            </a:pPr>
            <a:r>
              <a:rPr b="1" spc="-9" dirty="0">
                <a:solidFill>
                  <a:srgbClr val="262626"/>
                </a:solidFill>
                <a:latin typeface="Calibri"/>
                <a:cs typeface="Calibri"/>
              </a:rPr>
              <a:t>Suicide</a:t>
            </a:r>
            <a:endParaRPr dirty="0">
              <a:latin typeface="Calibri"/>
              <a:cs typeface="Calibri"/>
            </a:endParaRPr>
          </a:p>
          <a:p>
            <a:pPr marL="287909" marR="525146" indent="-272362">
              <a:lnSpc>
                <a:spcPts val="1950"/>
              </a:lnSpc>
              <a:spcBef>
                <a:spcPts val="485"/>
              </a:spcBef>
              <a:spcAft>
                <a:spcPts val="544"/>
              </a:spcAft>
              <a:buClr>
                <a:srgbClr val="EFA12D"/>
              </a:buClr>
              <a:buFont typeface="Arial"/>
              <a:buChar char="•"/>
              <a:tabLst>
                <a:tab pos="287909" algn="l"/>
              </a:tabLst>
            </a:pPr>
            <a:r>
              <a:rPr dirty="0">
                <a:solidFill>
                  <a:srgbClr val="262626"/>
                </a:solidFill>
                <a:latin typeface="Calibri"/>
                <a:cs typeface="Calibri"/>
              </a:rPr>
              <a:t>La</a:t>
            </a:r>
            <a:r>
              <a:rPr spc="-77" dirty="0">
                <a:solidFill>
                  <a:srgbClr val="262626"/>
                </a:solidFill>
                <a:latin typeface="Calibri"/>
                <a:cs typeface="Calibri"/>
              </a:rPr>
              <a:t> </a:t>
            </a:r>
            <a:r>
              <a:rPr spc="-9" dirty="0">
                <a:solidFill>
                  <a:srgbClr val="262626"/>
                </a:solidFill>
                <a:latin typeface="Calibri"/>
                <a:cs typeface="Calibri"/>
              </a:rPr>
              <a:t>France</a:t>
            </a:r>
            <a:r>
              <a:rPr spc="-68" dirty="0">
                <a:solidFill>
                  <a:srgbClr val="262626"/>
                </a:solidFill>
                <a:latin typeface="Calibri"/>
                <a:cs typeface="Calibri"/>
              </a:rPr>
              <a:t> </a:t>
            </a:r>
            <a:r>
              <a:rPr spc="-9" dirty="0">
                <a:solidFill>
                  <a:srgbClr val="262626"/>
                </a:solidFill>
                <a:latin typeface="Calibri"/>
                <a:cs typeface="Calibri"/>
              </a:rPr>
              <a:t>présente</a:t>
            </a:r>
            <a:r>
              <a:rPr spc="-32" dirty="0">
                <a:solidFill>
                  <a:srgbClr val="262626"/>
                </a:solidFill>
                <a:latin typeface="Calibri"/>
                <a:cs typeface="Calibri"/>
              </a:rPr>
              <a:t> </a:t>
            </a:r>
            <a:r>
              <a:rPr spc="-9" dirty="0">
                <a:solidFill>
                  <a:srgbClr val="262626"/>
                </a:solidFill>
                <a:latin typeface="Calibri"/>
                <a:cs typeface="Calibri"/>
              </a:rPr>
              <a:t>l’un</a:t>
            </a:r>
            <a:r>
              <a:rPr spc="-68" dirty="0">
                <a:solidFill>
                  <a:srgbClr val="262626"/>
                </a:solidFill>
                <a:latin typeface="Calibri"/>
                <a:cs typeface="Calibri"/>
              </a:rPr>
              <a:t> </a:t>
            </a:r>
            <a:r>
              <a:rPr dirty="0">
                <a:solidFill>
                  <a:srgbClr val="EFA12D"/>
                </a:solidFill>
                <a:latin typeface="Calibri"/>
                <a:cs typeface="Calibri"/>
              </a:rPr>
              <a:t>des</a:t>
            </a:r>
            <a:r>
              <a:rPr spc="-73" dirty="0">
                <a:solidFill>
                  <a:srgbClr val="EFA12D"/>
                </a:solidFill>
                <a:latin typeface="Calibri"/>
                <a:cs typeface="Calibri"/>
              </a:rPr>
              <a:t> </a:t>
            </a:r>
            <a:r>
              <a:rPr dirty="0">
                <a:solidFill>
                  <a:srgbClr val="EFA12D"/>
                </a:solidFill>
                <a:latin typeface="Calibri"/>
                <a:cs typeface="Calibri"/>
              </a:rPr>
              <a:t>taux</a:t>
            </a:r>
            <a:r>
              <a:rPr spc="-68" dirty="0">
                <a:solidFill>
                  <a:srgbClr val="EFA12D"/>
                </a:solidFill>
                <a:latin typeface="Calibri"/>
                <a:cs typeface="Calibri"/>
              </a:rPr>
              <a:t> </a:t>
            </a:r>
            <a:r>
              <a:rPr dirty="0">
                <a:solidFill>
                  <a:srgbClr val="EFA12D"/>
                </a:solidFill>
                <a:latin typeface="Calibri"/>
                <a:cs typeface="Calibri"/>
              </a:rPr>
              <a:t>de</a:t>
            </a:r>
            <a:r>
              <a:rPr spc="-50" dirty="0">
                <a:solidFill>
                  <a:srgbClr val="EFA12D"/>
                </a:solidFill>
                <a:latin typeface="Calibri"/>
                <a:cs typeface="Calibri"/>
              </a:rPr>
              <a:t> </a:t>
            </a:r>
            <a:r>
              <a:rPr spc="-9" dirty="0">
                <a:solidFill>
                  <a:srgbClr val="EFA12D"/>
                </a:solidFill>
                <a:latin typeface="Calibri"/>
                <a:cs typeface="Calibri"/>
              </a:rPr>
              <a:t>suicide</a:t>
            </a:r>
            <a:r>
              <a:rPr spc="-68" dirty="0">
                <a:solidFill>
                  <a:srgbClr val="EFA12D"/>
                </a:solidFill>
                <a:latin typeface="Calibri"/>
                <a:cs typeface="Calibri"/>
              </a:rPr>
              <a:t> </a:t>
            </a:r>
            <a:r>
              <a:rPr dirty="0">
                <a:solidFill>
                  <a:srgbClr val="EFA12D"/>
                </a:solidFill>
                <a:latin typeface="Calibri"/>
                <a:cs typeface="Calibri"/>
              </a:rPr>
              <a:t>les</a:t>
            </a:r>
            <a:r>
              <a:rPr spc="-68" dirty="0">
                <a:solidFill>
                  <a:srgbClr val="EFA12D"/>
                </a:solidFill>
                <a:latin typeface="Calibri"/>
                <a:cs typeface="Calibri"/>
              </a:rPr>
              <a:t> </a:t>
            </a:r>
            <a:r>
              <a:rPr dirty="0">
                <a:solidFill>
                  <a:srgbClr val="EFA12D"/>
                </a:solidFill>
                <a:latin typeface="Calibri"/>
                <a:cs typeface="Calibri"/>
              </a:rPr>
              <a:t>plus</a:t>
            </a:r>
            <a:r>
              <a:rPr spc="-73" dirty="0">
                <a:solidFill>
                  <a:srgbClr val="EFA12D"/>
                </a:solidFill>
                <a:latin typeface="Calibri"/>
                <a:cs typeface="Calibri"/>
              </a:rPr>
              <a:t> </a:t>
            </a:r>
            <a:r>
              <a:rPr spc="-18" dirty="0">
                <a:solidFill>
                  <a:srgbClr val="EFA12D"/>
                </a:solidFill>
                <a:latin typeface="Calibri"/>
                <a:cs typeface="Calibri"/>
              </a:rPr>
              <a:t>élevés</a:t>
            </a:r>
            <a:r>
              <a:rPr spc="-50" dirty="0">
                <a:solidFill>
                  <a:srgbClr val="EFA12D"/>
                </a:solidFill>
                <a:latin typeface="Calibri"/>
                <a:cs typeface="Calibri"/>
              </a:rPr>
              <a:t> </a:t>
            </a:r>
            <a:r>
              <a:rPr spc="-9" dirty="0">
                <a:solidFill>
                  <a:srgbClr val="EFA12D"/>
                </a:solidFill>
                <a:latin typeface="Calibri"/>
                <a:cs typeface="Calibri"/>
              </a:rPr>
              <a:t>d’Europe</a:t>
            </a:r>
            <a:r>
              <a:rPr spc="-50" dirty="0">
                <a:solidFill>
                  <a:srgbClr val="EFA12D"/>
                </a:solidFill>
                <a:latin typeface="Calibri"/>
                <a:cs typeface="Calibri"/>
              </a:rPr>
              <a:t> </a:t>
            </a:r>
            <a:r>
              <a:rPr spc="-9" dirty="0">
                <a:solidFill>
                  <a:srgbClr val="262626"/>
                </a:solidFill>
                <a:latin typeface="Calibri"/>
                <a:cs typeface="Calibri"/>
              </a:rPr>
              <a:t>(mortalité </a:t>
            </a:r>
            <a:r>
              <a:rPr spc="-18" dirty="0">
                <a:solidFill>
                  <a:srgbClr val="262626"/>
                </a:solidFill>
                <a:latin typeface="Calibri"/>
                <a:cs typeface="Calibri"/>
              </a:rPr>
              <a:t>évitable),</a:t>
            </a:r>
            <a:r>
              <a:rPr spc="-50" dirty="0">
                <a:solidFill>
                  <a:srgbClr val="262626"/>
                </a:solidFill>
                <a:latin typeface="Calibri"/>
                <a:cs typeface="Calibri"/>
              </a:rPr>
              <a:t> </a:t>
            </a:r>
            <a:r>
              <a:rPr spc="-9" dirty="0">
                <a:solidFill>
                  <a:srgbClr val="262626"/>
                </a:solidFill>
                <a:latin typeface="Calibri"/>
                <a:cs typeface="Calibri"/>
              </a:rPr>
              <a:t>avec</a:t>
            </a:r>
            <a:r>
              <a:rPr spc="-27" dirty="0">
                <a:solidFill>
                  <a:srgbClr val="262626"/>
                </a:solidFill>
                <a:latin typeface="Calibri"/>
                <a:cs typeface="Calibri"/>
              </a:rPr>
              <a:t> </a:t>
            </a:r>
            <a:r>
              <a:rPr lang="fr-FR" dirty="0">
                <a:solidFill>
                  <a:srgbClr val="262626"/>
                </a:solidFill>
                <a:latin typeface="Calibri"/>
                <a:cs typeface="Calibri"/>
              </a:rPr>
              <a:t>environ 10</a:t>
            </a:r>
            <a:r>
              <a:rPr spc="-50" dirty="0">
                <a:solidFill>
                  <a:srgbClr val="262626"/>
                </a:solidFill>
                <a:latin typeface="Calibri"/>
                <a:cs typeface="Calibri"/>
              </a:rPr>
              <a:t> </a:t>
            </a:r>
            <a:r>
              <a:rPr dirty="0">
                <a:solidFill>
                  <a:srgbClr val="262626"/>
                </a:solidFill>
                <a:latin typeface="Calibri"/>
                <a:cs typeface="Calibri"/>
              </a:rPr>
              <a:t>000</a:t>
            </a:r>
            <a:r>
              <a:rPr spc="-54" dirty="0">
                <a:solidFill>
                  <a:srgbClr val="262626"/>
                </a:solidFill>
                <a:latin typeface="Calibri"/>
                <a:cs typeface="Calibri"/>
              </a:rPr>
              <a:t> </a:t>
            </a:r>
            <a:r>
              <a:rPr spc="-9" dirty="0">
                <a:solidFill>
                  <a:srgbClr val="262626"/>
                </a:solidFill>
                <a:latin typeface="Calibri"/>
                <a:cs typeface="Calibri"/>
              </a:rPr>
              <a:t>suicides</a:t>
            </a:r>
            <a:r>
              <a:rPr spc="-50" dirty="0">
                <a:solidFill>
                  <a:srgbClr val="262626"/>
                </a:solidFill>
                <a:latin typeface="Calibri"/>
                <a:cs typeface="Calibri"/>
              </a:rPr>
              <a:t> </a:t>
            </a:r>
            <a:r>
              <a:rPr dirty="0">
                <a:solidFill>
                  <a:srgbClr val="262626"/>
                </a:solidFill>
                <a:latin typeface="Calibri"/>
                <a:cs typeface="Calibri"/>
              </a:rPr>
              <a:t>par</a:t>
            </a:r>
            <a:r>
              <a:rPr spc="-45" dirty="0">
                <a:solidFill>
                  <a:srgbClr val="262626"/>
                </a:solidFill>
                <a:latin typeface="Calibri"/>
                <a:cs typeface="Calibri"/>
              </a:rPr>
              <a:t> </a:t>
            </a:r>
            <a:r>
              <a:rPr spc="-23" dirty="0">
                <a:solidFill>
                  <a:srgbClr val="262626"/>
                </a:solidFill>
                <a:latin typeface="Calibri"/>
                <a:cs typeface="Calibri"/>
              </a:rPr>
              <a:t>an</a:t>
            </a:r>
            <a:r>
              <a:rPr lang="fr-FR" spc="-23" dirty="0">
                <a:solidFill>
                  <a:srgbClr val="262626"/>
                </a:solidFill>
                <a:latin typeface="Calibri"/>
                <a:cs typeface="Calibri"/>
              </a:rPr>
              <a:t> -&gt; soit 1 suicide toutes les heures</a:t>
            </a:r>
            <a:endParaRPr dirty="0">
              <a:latin typeface="Calibri"/>
              <a:cs typeface="Calibri"/>
            </a:endParaRPr>
          </a:p>
          <a:p>
            <a:pPr marL="287909" marR="723803" indent="-272362">
              <a:lnSpc>
                <a:spcPts val="1950"/>
              </a:lnSpc>
              <a:spcBef>
                <a:spcPts val="467"/>
              </a:spcBef>
              <a:spcAft>
                <a:spcPts val="544"/>
              </a:spcAft>
              <a:buClr>
                <a:srgbClr val="EFA12D"/>
              </a:buClr>
              <a:buFont typeface="Arial"/>
              <a:buChar char="•"/>
              <a:tabLst>
                <a:tab pos="287909" algn="l"/>
              </a:tabLst>
            </a:pPr>
            <a:r>
              <a:rPr dirty="0">
                <a:solidFill>
                  <a:srgbClr val="262626"/>
                </a:solidFill>
                <a:latin typeface="Calibri"/>
                <a:cs typeface="Calibri"/>
              </a:rPr>
              <a:t>La</a:t>
            </a:r>
            <a:r>
              <a:rPr spc="-59" dirty="0">
                <a:solidFill>
                  <a:srgbClr val="262626"/>
                </a:solidFill>
                <a:latin typeface="Calibri"/>
                <a:cs typeface="Calibri"/>
              </a:rPr>
              <a:t> </a:t>
            </a:r>
            <a:r>
              <a:rPr spc="-18" dirty="0">
                <a:solidFill>
                  <a:srgbClr val="EFA12D"/>
                </a:solidFill>
                <a:latin typeface="Calibri"/>
                <a:cs typeface="Calibri"/>
              </a:rPr>
              <a:t>première</a:t>
            </a:r>
            <a:r>
              <a:rPr spc="-36" dirty="0">
                <a:solidFill>
                  <a:srgbClr val="EFA12D"/>
                </a:solidFill>
                <a:latin typeface="Calibri"/>
                <a:cs typeface="Calibri"/>
              </a:rPr>
              <a:t> </a:t>
            </a:r>
            <a:r>
              <a:rPr dirty="0">
                <a:solidFill>
                  <a:srgbClr val="EFA12D"/>
                </a:solidFill>
                <a:latin typeface="Calibri"/>
                <a:cs typeface="Calibri"/>
              </a:rPr>
              <a:t>cause</a:t>
            </a:r>
            <a:r>
              <a:rPr spc="-32" dirty="0">
                <a:solidFill>
                  <a:srgbClr val="EFA12D"/>
                </a:solidFill>
                <a:latin typeface="Calibri"/>
                <a:cs typeface="Calibri"/>
              </a:rPr>
              <a:t> </a:t>
            </a:r>
            <a:r>
              <a:rPr dirty="0">
                <a:solidFill>
                  <a:srgbClr val="EFA12D"/>
                </a:solidFill>
                <a:latin typeface="Calibri"/>
                <a:cs typeface="Calibri"/>
              </a:rPr>
              <a:t>de</a:t>
            </a:r>
            <a:r>
              <a:rPr spc="-54" dirty="0">
                <a:solidFill>
                  <a:srgbClr val="EFA12D"/>
                </a:solidFill>
                <a:latin typeface="Calibri"/>
                <a:cs typeface="Calibri"/>
              </a:rPr>
              <a:t> </a:t>
            </a:r>
            <a:r>
              <a:rPr dirty="0">
                <a:solidFill>
                  <a:srgbClr val="EFA12D"/>
                </a:solidFill>
                <a:latin typeface="Calibri"/>
                <a:cs typeface="Calibri"/>
              </a:rPr>
              <a:t>décès</a:t>
            </a:r>
            <a:r>
              <a:rPr spc="-36" dirty="0">
                <a:solidFill>
                  <a:srgbClr val="EFA12D"/>
                </a:solidFill>
                <a:latin typeface="Calibri"/>
                <a:cs typeface="Calibri"/>
              </a:rPr>
              <a:t> </a:t>
            </a:r>
            <a:r>
              <a:rPr dirty="0">
                <a:solidFill>
                  <a:srgbClr val="EFA12D"/>
                </a:solidFill>
                <a:latin typeface="Calibri"/>
                <a:cs typeface="Calibri"/>
              </a:rPr>
              <a:t>chez</a:t>
            </a:r>
            <a:r>
              <a:rPr spc="-18" dirty="0">
                <a:solidFill>
                  <a:srgbClr val="EFA12D"/>
                </a:solidFill>
                <a:latin typeface="Calibri"/>
                <a:cs typeface="Calibri"/>
              </a:rPr>
              <a:t> </a:t>
            </a:r>
            <a:r>
              <a:rPr dirty="0">
                <a:solidFill>
                  <a:srgbClr val="EFA12D"/>
                </a:solidFill>
                <a:latin typeface="Calibri"/>
                <a:cs typeface="Calibri"/>
              </a:rPr>
              <a:t>les</a:t>
            </a:r>
            <a:r>
              <a:rPr spc="-59" dirty="0">
                <a:solidFill>
                  <a:srgbClr val="EFA12D"/>
                </a:solidFill>
                <a:latin typeface="Calibri"/>
                <a:cs typeface="Calibri"/>
              </a:rPr>
              <a:t> </a:t>
            </a:r>
            <a:r>
              <a:rPr dirty="0">
                <a:solidFill>
                  <a:srgbClr val="EFA12D"/>
                </a:solidFill>
                <a:latin typeface="Calibri"/>
                <a:cs typeface="Calibri"/>
              </a:rPr>
              <a:t>25-34</a:t>
            </a:r>
            <a:r>
              <a:rPr spc="-73" dirty="0">
                <a:solidFill>
                  <a:srgbClr val="EFA12D"/>
                </a:solidFill>
                <a:latin typeface="Calibri"/>
                <a:cs typeface="Calibri"/>
              </a:rPr>
              <a:t> </a:t>
            </a:r>
            <a:r>
              <a:rPr dirty="0">
                <a:solidFill>
                  <a:srgbClr val="EFA12D"/>
                </a:solidFill>
                <a:latin typeface="Calibri"/>
                <a:cs typeface="Calibri"/>
              </a:rPr>
              <a:t>ans</a:t>
            </a:r>
            <a:r>
              <a:rPr spc="-50" dirty="0">
                <a:solidFill>
                  <a:srgbClr val="EFA12D"/>
                </a:solidFill>
                <a:latin typeface="Calibri"/>
                <a:cs typeface="Calibri"/>
              </a:rPr>
              <a:t> </a:t>
            </a:r>
            <a:r>
              <a:rPr dirty="0">
                <a:solidFill>
                  <a:srgbClr val="262626"/>
                </a:solidFill>
                <a:latin typeface="Calibri"/>
                <a:cs typeface="Calibri"/>
              </a:rPr>
              <a:t>(19</a:t>
            </a:r>
            <a:r>
              <a:rPr spc="-73" dirty="0">
                <a:solidFill>
                  <a:srgbClr val="262626"/>
                </a:solidFill>
                <a:latin typeface="Calibri"/>
                <a:cs typeface="Calibri"/>
              </a:rPr>
              <a:t> </a:t>
            </a:r>
            <a:r>
              <a:rPr dirty="0">
                <a:solidFill>
                  <a:srgbClr val="262626"/>
                </a:solidFill>
                <a:latin typeface="Calibri"/>
                <a:cs typeface="Calibri"/>
              </a:rPr>
              <a:t>%</a:t>
            </a:r>
            <a:r>
              <a:rPr spc="-41" dirty="0">
                <a:solidFill>
                  <a:srgbClr val="262626"/>
                </a:solidFill>
                <a:latin typeface="Calibri"/>
                <a:cs typeface="Calibri"/>
              </a:rPr>
              <a:t> </a:t>
            </a:r>
            <a:r>
              <a:rPr dirty="0">
                <a:solidFill>
                  <a:srgbClr val="262626"/>
                </a:solidFill>
                <a:latin typeface="Calibri"/>
                <a:cs typeface="Calibri"/>
              </a:rPr>
              <a:t>des</a:t>
            </a:r>
            <a:r>
              <a:rPr spc="-36" dirty="0">
                <a:solidFill>
                  <a:srgbClr val="262626"/>
                </a:solidFill>
                <a:latin typeface="Calibri"/>
                <a:cs typeface="Calibri"/>
              </a:rPr>
              <a:t> </a:t>
            </a:r>
            <a:r>
              <a:rPr dirty="0">
                <a:solidFill>
                  <a:srgbClr val="262626"/>
                </a:solidFill>
                <a:latin typeface="Calibri"/>
                <a:cs typeface="Calibri"/>
              </a:rPr>
              <a:t>décès</a:t>
            </a:r>
            <a:r>
              <a:rPr spc="-23" dirty="0">
                <a:solidFill>
                  <a:srgbClr val="262626"/>
                </a:solidFill>
                <a:latin typeface="Calibri"/>
                <a:cs typeface="Calibri"/>
              </a:rPr>
              <a:t> </a:t>
            </a:r>
            <a:r>
              <a:rPr spc="-18" dirty="0">
                <a:solidFill>
                  <a:srgbClr val="262626"/>
                </a:solidFill>
                <a:latin typeface="Calibri"/>
                <a:cs typeface="Calibri"/>
              </a:rPr>
              <a:t>totaux)</a:t>
            </a:r>
            <a:r>
              <a:rPr spc="-63" dirty="0">
                <a:solidFill>
                  <a:srgbClr val="262626"/>
                </a:solidFill>
                <a:latin typeface="Calibri"/>
                <a:cs typeface="Calibri"/>
              </a:rPr>
              <a:t> </a:t>
            </a:r>
            <a:r>
              <a:rPr dirty="0">
                <a:solidFill>
                  <a:srgbClr val="262626"/>
                </a:solidFill>
                <a:latin typeface="Calibri"/>
                <a:cs typeface="Calibri"/>
              </a:rPr>
              <a:t>et</a:t>
            </a:r>
            <a:r>
              <a:rPr spc="-41" dirty="0">
                <a:solidFill>
                  <a:srgbClr val="262626"/>
                </a:solidFill>
                <a:latin typeface="Calibri"/>
                <a:cs typeface="Calibri"/>
              </a:rPr>
              <a:t> </a:t>
            </a:r>
            <a:r>
              <a:rPr spc="-23" dirty="0">
                <a:solidFill>
                  <a:srgbClr val="262626"/>
                </a:solidFill>
                <a:latin typeface="Calibri"/>
                <a:cs typeface="Calibri"/>
              </a:rPr>
              <a:t>la </a:t>
            </a:r>
            <a:r>
              <a:rPr spc="-9" dirty="0">
                <a:solidFill>
                  <a:srgbClr val="EFA12D"/>
                </a:solidFill>
                <a:latin typeface="Calibri"/>
                <a:cs typeface="Calibri"/>
              </a:rPr>
              <a:t>deuxième</a:t>
            </a:r>
            <a:r>
              <a:rPr spc="-32" dirty="0">
                <a:solidFill>
                  <a:srgbClr val="EFA12D"/>
                </a:solidFill>
                <a:latin typeface="Calibri"/>
                <a:cs typeface="Calibri"/>
              </a:rPr>
              <a:t> </a:t>
            </a:r>
            <a:r>
              <a:rPr dirty="0">
                <a:solidFill>
                  <a:srgbClr val="EFA12D"/>
                </a:solidFill>
                <a:latin typeface="Calibri"/>
                <a:cs typeface="Calibri"/>
              </a:rPr>
              <a:t>chez</a:t>
            </a:r>
            <a:r>
              <a:rPr spc="-27" dirty="0">
                <a:solidFill>
                  <a:srgbClr val="EFA12D"/>
                </a:solidFill>
                <a:latin typeface="Calibri"/>
                <a:cs typeface="Calibri"/>
              </a:rPr>
              <a:t> </a:t>
            </a:r>
            <a:r>
              <a:rPr dirty="0">
                <a:solidFill>
                  <a:srgbClr val="EFA12D"/>
                </a:solidFill>
                <a:latin typeface="Calibri"/>
                <a:cs typeface="Calibri"/>
              </a:rPr>
              <a:t>les</a:t>
            </a:r>
            <a:r>
              <a:rPr spc="-32" dirty="0">
                <a:solidFill>
                  <a:srgbClr val="EFA12D"/>
                </a:solidFill>
                <a:latin typeface="Calibri"/>
                <a:cs typeface="Calibri"/>
              </a:rPr>
              <a:t> </a:t>
            </a:r>
            <a:r>
              <a:rPr spc="-9" dirty="0">
                <a:solidFill>
                  <a:srgbClr val="EFA12D"/>
                </a:solidFill>
                <a:latin typeface="Calibri"/>
                <a:cs typeface="Calibri"/>
              </a:rPr>
              <a:t>15-</a:t>
            </a:r>
            <a:r>
              <a:rPr dirty="0">
                <a:solidFill>
                  <a:srgbClr val="EFA12D"/>
                </a:solidFill>
                <a:latin typeface="Calibri"/>
                <a:cs typeface="Calibri"/>
              </a:rPr>
              <a:t>24</a:t>
            </a:r>
            <a:r>
              <a:rPr spc="-50" dirty="0">
                <a:solidFill>
                  <a:srgbClr val="EFA12D"/>
                </a:solidFill>
                <a:latin typeface="Calibri"/>
                <a:cs typeface="Calibri"/>
              </a:rPr>
              <a:t> </a:t>
            </a:r>
            <a:r>
              <a:rPr dirty="0">
                <a:solidFill>
                  <a:srgbClr val="EFA12D"/>
                </a:solidFill>
                <a:latin typeface="Calibri"/>
                <a:cs typeface="Calibri"/>
              </a:rPr>
              <a:t>ans</a:t>
            </a:r>
            <a:r>
              <a:rPr spc="-41" dirty="0">
                <a:solidFill>
                  <a:srgbClr val="EFA12D"/>
                </a:solidFill>
                <a:latin typeface="Calibri"/>
                <a:cs typeface="Calibri"/>
              </a:rPr>
              <a:t> </a:t>
            </a:r>
            <a:r>
              <a:rPr dirty="0">
                <a:solidFill>
                  <a:srgbClr val="262626"/>
                </a:solidFill>
                <a:latin typeface="Calibri"/>
                <a:cs typeface="Calibri"/>
              </a:rPr>
              <a:t>(15</a:t>
            </a:r>
            <a:r>
              <a:rPr spc="-54" dirty="0">
                <a:solidFill>
                  <a:srgbClr val="262626"/>
                </a:solidFill>
                <a:latin typeface="Calibri"/>
                <a:cs typeface="Calibri"/>
              </a:rPr>
              <a:t> </a:t>
            </a:r>
            <a:r>
              <a:rPr spc="-23" dirty="0">
                <a:solidFill>
                  <a:srgbClr val="262626"/>
                </a:solidFill>
                <a:latin typeface="Calibri"/>
                <a:cs typeface="Calibri"/>
              </a:rPr>
              <a:t>%)</a:t>
            </a:r>
            <a:endParaRPr lang="fr-FR" spc="-23" dirty="0">
              <a:solidFill>
                <a:srgbClr val="262626"/>
              </a:solidFill>
              <a:latin typeface="Calibri"/>
              <a:cs typeface="Calibri"/>
            </a:endParaRPr>
          </a:p>
          <a:p>
            <a:pPr marL="287909" marR="723803" indent="-272362">
              <a:lnSpc>
                <a:spcPts val="1950"/>
              </a:lnSpc>
              <a:spcBef>
                <a:spcPts val="467"/>
              </a:spcBef>
              <a:spcAft>
                <a:spcPts val="544"/>
              </a:spcAft>
              <a:buClr>
                <a:srgbClr val="EFA12D"/>
              </a:buClr>
              <a:buFont typeface="Arial"/>
              <a:buChar char="•"/>
              <a:tabLst>
                <a:tab pos="287909" algn="l"/>
              </a:tabLst>
            </a:pPr>
            <a:r>
              <a:rPr lang="fr-FR" spc="-23" dirty="0">
                <a:solidFill>
                  <a:srgbClr val="262626"/>
                </a:solidFill>
                <a:latin typeface="Calibri"/>
                <a:cs typeface="Calibri"/>
              </a:rPr>
              <a:t>Le risque suicidaire est plus élevé chez les </a:t>
            </a:r>
            <a:r>
              <a:rPr lang="fr-FR" spc="-9" dirty="0">
                <a:solidFill>
                  <a:srgbClr val="EFA12D"/>
                </a:solidFill>
                <a:latin typeface="Calibri"/>
                <a:cs typeface="Calibri"/>
              </a:rPr>
              <a:t>personnes vulnérables </a:t>
            </a:r>
            <a:r>
              <a:rPr lang="fr-FR" spc="-23" dirty="0" smtClean="0">
                <a:solidFill>
                  <a:srgbClr val="262626"/>
                </a:solidFill>
                <a:latin typeface="Calibri"/>
                <a:cs typeface="Calibri"/>
              </a:rPr>
              <a:t>(personnes avec une maladie chronique, chômage</a:t>
            </a:r>
            <a:r>
              <a:rPr lang="fr-FR" spc="-23" dirty="0">
                <a:solidFill>
                  <a:srgbClr val="262626"/>
                </a:solidFill>
                <a:latin typeface="Calibri"/>
                <a:cs typeface="Calibri"/>
              </a:rPr>
              <a:t>, divorce, </a:t>
            </a:r>
            <a:r>
              <a:rPr lang="fr-FR" spc="-23" dirty="0" smtClean="0">
                <a:solidFill>
                  <a:srgbClr val="262626"/>
                </a:solidFill>
                <a:latin typeface="Calibri"/>
                <a:cs typeface="Calibri"/>
              </a:rPr>
              <a:t>précarité, </a:t>
            </a:r>
            <a:r>
              <a:rPr lang="fr-FR" spc="-23" dirty="0">
                <a:solidFill>
                  <a:srgbClr val="262626"/>
                </a:solidFill>
                <a:latin typeface="Calibri"/>
                <a:cs typeface="Calibri"/>
              </a:rPr>
              <a:t>isolement social…) </a:t>
            </a:r>
            <a:r>
              <a:rPr lang="fr-FR" spc="-9" dirty="0">
                <a:solidFill>
                  <a:srgbClr val="EFA12D"/>
                </a:solidFill>
                <a:latin typeface="Calibri"/>
                <a:cs typeface="Calibri"/>
              </a:rPr>
              <a:t>ou pour certaines catégories professionnelles </a:t>
            </a:r>
            <a:endParaRPr spc="-9" dirty="0">
              <a:solidFill>
                <a:srgbClr val="EFA12D"/>
              </a:solidFill>
              <a:latin typeface="Calibri"/>
              <a:cs typeface="Calibri"/>
            </a:endParaRPr>
          </a:p>
          <a:p>
            <a:pPr marL="287909" marR="4607" indent="-272362" algn="just">
              <a:lnSpc>
                <a:spcPct val="85000"/>
              </a:lnSpc>
              <a:spcBef>
                <a:spcPts val="481"/>
              </a:spcBef>
              <a:spcAft>
                <a:spcPts val="544"/>
              </a:spcAft>
              <a:buClr>
                <a:srgbClr val="EFA12D"/>
              </a:buClr>
              <a:buFont typeface="Arial"/>
              <a:buChar char="•"/>
              <a:tabLst>
                <a:tab pos="287909" algn="l"/>
              </a:tabLst>
            </a:pPr>
            <a:r>
              <a:rPr lang="fr-FR" dirty="0" smtClean="0">
                <a:solidFill>
                  <a:srgbClr val="262626"/>
                </a:solidFill>
                <a:latin typeface="Calibri"/>
                <a:cs typeface="Calibri"/>
              </a:rPr>
              <a:t>Il</a:t>
            </a:r>
            <a:r>
              <a:rPr lang="fr-FR" spc="-63" dirty="0" smtClean="0">
                <a:solidFill>
                  <a:srgbClr val="262626"/>
                </a:solidFill>
                <a:latin typeface="Calibri"/>
                <a:cs typeface="Calibri"/>
              </a:rPr>
              <a:t> </a:t>
            </a:r>
            <a:r>
              <a:rPr lang="fr-FR" spc="-23" dirty="0">
                <a:solidFill>
                  <a:srgbClr val="262626"/>
                </a:solidFill>
                <a:latin typeface="Calibri"/>
                <a:cs typeface="Calibri"/>
              </a:rPr>
              <a:t>existe</a:t>
            </a:r>
            <a:r>
              <a:rPr lang="fr-FR" spc="-50" dirty="0">
                <a:solidFill>
                  <a:srgbClr val="262626"/>
                </a:solidFill>
                <a:latin typeface="Calibri"/>
                <a:cs typeface="Calibri"/>
              </a:rPr>
              <a:t> </a:t>
            </a:r>
            <a:r>
              <a:rPr lang="fr-FR" dirty="0">
                <a:solidFill>
                  <a:srgbClr val="262626"/>
                </a:solidFill>
                <a:latin typeface="Calibri"/>
                <a:cs typeface="Calibri"/>
              </a:rPr>
              <a:t>des</a:t>
            </a:r>
            <a:r>
              <a:rPr lang="fr-FR" spc="-32" dirty="0">
                <a:solidFill>
                  <a:srgbClr val="262626"/>
                </a:solidFill>
                <a:latin typeface="Calibri"/>
                <a:cs typeface="Calibri"/>
              </a:rPr>
              <a:t> </a:t>
            </a:r>
            <a:r>
              <a:rPr lang="fr-FR" spc="-18" dirty="0">
                <a:solidFill>
                  <a:srgbClr val="262626"/>
                </a:solidFill>
                <a:latin typeface="Calibri"/>
                <a:cs typeface="Calibri"/>
              </a:rPr>
              <a:t>dispositifs</a:t>
            </a:r>
            <a:r>
              <a:rPr lang="fr-FR" spc="-73" dirty="0">
                <a:solidFill>
                  <a:srgbClr val="262626"/>
                </a:solidFill>
                <a:latin typeface="Calibri"/>
                <a:cs typeface="Calibri"/>
              </a:rPr>
              <a:t> </a:t>
            </a:r>
            <a:r>
              <a:rPr lang="fr-FR" dirty="0">
                <a:solidFill>
                  <a:srgbClr val="262626"/>
                </a:solidFill>
                <a:latin typeface="Calibri"/>
                <a:cs typeface="Calibri"/>
              </a:rPr>
              <a:t>de</a:t>
            </a:r>
            <a:r>
              <a:rPr lang="fr-FR" spc="-36" dirty="0">
                <a:solidFill>
                  <a:srgbClr val="262626"/>
                </a:solidFill>
                <a:latin typeface="Calibri"/>
                <a:cs typeface="Calibri"/>
              </a:rPr>
              <a:t> </a:t>
            </a:r>
            <a:r>
              <a:rPr lang="fr-FR" spc="-18" dirty="0">
                <a:solidFill>
                  <a:srgbClr val="EFA12D"/>
                </a:solidFill>
                <a:latin typeface="Calibri"/>
                <a:cs typeface="Calibri"/>
              </a:rPr>
              <a:t>prévention</a:t>
            </a:r>
            <a:r>
              <a:rPr lang="fr-FR" spc="-23" dirty="0">
                <a:solidFill>
                  <a:srgbClr val="EFA12D"/>
                </a:solidFill>
                <a:latin typeface="Calibri"/>
                <a:cs typeface="Calibri"/>
              </a:rPr>
              <a:t> </a:t>
            </a:r>
            <a:r>
              <a:rPr lang="fr-FR" spc="-9" dirty="0">
                <a:solidFill>
                  <a:srgbClr val="EFA12D"/>
                </a:solidFill>
                <a:latin typeface="Calibri"/>
                <a:cs typeface="Calibri"/>
              </a:rPr>
              <a:t>efficaces</a:t>
            </a:r>
            <a:endParaRPr lang="fr-FR" dirty="0">
              <a:latin typeface="Calibri"/>
              <a:cs typeface="Calibri"/>
            </a:endParaRPr>
          </a:p>
          <a:p>
            <a:pPr marL="287909" marR="4607" indent="-272362" algn="just">
              <a:lnSpc>
                <a:spcPct val="85000"/>
              </a:lnSpc>
              <a:spcBef>
                <a:spcPts val="481"/>
              </a:spcBef>
              <a:spcAft>
                <a:spcPts val="544"/>
              </a:spcAft>
              <a:buClr>
                <a:srgbClr val="EFA12D"/>
              </a:buClr>
              <a:buFont typeface="Arial"/>
              <a:buChar char="•"/>
              <a:tabLst>
                <a:tab pos="287909" algn="l"/>
              </a:tabLst>
            </a:pPr>
            <a:endParaRPr sz="1904" dirty="0">
              <a:latin typeface="Calibri"/>
              <a:cs typeface="Calibri"/>
            </a:endParaRPr>
          </a:p>
        </p:txBody>
      </p:sp>
      <p:sp>
        <p:nvSpPr>
          <p:cNvPr id="5" name="object 3"/>
          <p:cNvSpPr txBox="1"/>
          <p:nvPr/>
        </p:nvSpPr>
        <p:spPr>
          <a:xfrm>
            <a:off x="845047" y="3857205"/>
            <a:ext cx="9277985" cy="2502607"/>
          </a:xfrm>
          <a:prstGeom prst="rect">
            <a:avLst/>
          </a:prstGeom>
        </p:spPr>
        <p:txBody>
          <a:bodyPr vert="horz" wrap="square" lIns="0" tIns="32384" rIns="0" bIns="0" rtlCol="0">
            <a:spAutoFit/>
          </a:bodyPr>
          <a:lstStyle/>
          <a:p>
            <a:pPr marL="12700">
              <a:lnSpc>
                <a:spcPct val="100000"/>
              </a:lnSpc>
              <a:spcBef>
                <a:spcPts val="254"/>
              </a:spcBef>
            </a:pPr>
            <a:r>
              <a:rPr b="1" spc="-25" dirty="0">
                <a:solidFill>
                  <a:srgbClr val="262626"/>
                </a:solidFill>
                <a:latin typeface="Calibri"/>
                <a:cs typeface="Calibri"/>
              </a:rPr>
              <a:t>Coût</a:t>
            </a:r>
            <a:r>
              <a:rPr b="1" spc="-35" dirty="0">
                <a:solidFill>
                  <a:srgbClr val="262626"/>
                </a:solidFill>
                <a:latin typeface="Calibri"/>
                <a:cs typeface="Calibri"/>
              </a:rPr>
              <a:t> </a:t>
            </a:r>
            <a:r>
              <a:rPr b="1" spc="-40" dirty="0">
                <a:solidFill>
                  <a:srgbClr val="262626"/>
                </a:solidFill>
                <a:latin typeface="Calibri"/>
                <a:cs typeface="Calibri"/>
              </a:rPr>
              <a:t>socio-</a:t>
            </a:r>
            <a:r>
              <a:rPr b="1" spc="-10" dirty="0">
                <a:solidFill>
                  <a:srgbClr val="262626"/>
                </a:solidFill>
                <a:latin typeface="Calibri"/>
                <a:cs typeface="Calibri"/>
              </a:rPr>
              <a:t>économique</a:t>
            </a:r>
            <a:endParaRPr dirty="0">
              <a:latin typeface="Calibri"/>
              <a:cs typeface="Calibri"/>
            </a:endParaRPr>
          </a:p>
          <a:p>
            <a:pPr marL="317500" marR="5080" indent="-300355">
              <a:lnSpc>
                <a:spcPct val="150000"/>
              </a:lnSpc>
              <a:spcBef>
                <a:spcPts val="535"/>
              </a:spcBef>
              <a:buClr>
                <a:srgbClr val="EFA12D"/>
              </a:buClr>
              <a:buFont typeface="Arial"/>
              <a:buChar char="•"/>
              <a:tabLst>
                <a:tab pos="317500" algn="l"/>
              </a:tabLst>
            </a:pPr>
            <a:r>
              <a:rPr dirty="0">
                <a:solidFill>
                  <a:srgbClr val="262626"/>
                </a:solidFill>
                <a:latin typeface="Calibri"/>
                <a:cs typeface="Calibri"/>
              </a:rPr>
              <a:t>En</a:t>
            </a:r>
            <a:r>
              <a:rPr spc="-70" dirty="0">
                <a:solidFill>
                  <a:srgbClr val="262626"/>
                </a:solidFill>
                <a:latin typeface="Calibri"/>
                <a:cs typeface="Calibri"/>
              </a:rPr>
              <a:t> </a:t>
            </a:r>
            <a:r>
              <a:rPr dirty="0">
                <a:solidFill>
                  <a:srgbClr val="262626"/>
                </a:solidFill>
                <a:latin typeface="Calibri"/>
                <a:cs typeface="Calibri"/>
              </a:rPr>
              <a:t>France,</a:t>
            </a:r>
            <a:r>
              <a:rPr spc="-45" dirty="0">
                <a:solidFill>
                  <a:srgbClr val="262626"/>
                </a:solidFill>
                <a:latin typeface="Calibri"/>
                <a:cs typeface="Calibri"/>
              </a:rPr>
              <a:t> </a:t>
            </a:r>
            <a:r>
              <a:rPr dirty="0">
                <a:solidFill>
                  <a:srgbClr val="262626"/>
                </a:solidFill>
                <a:latin typeface="Calibri"/>
                <a:cs typeface="Calibri"/>
              </a:rPr>
              <a:t>les</a:t>
            </a:r>
            <a:r>
              <a:rPr spc="-60" dirty="0">
                <a:solidFill>
                  <a:srgbClr val="262626"/>
                </a:solidFill>
                <a:latin typeface="Calibri"/>
                <a:cs typeface="Calibri"/>
              </a:rPr>
              <a:t> </a:t>
            </a:r>
            <a:r>
              <a:rPr dirty="0">
                <a:solidFill>
                  <a:srgbClr val="262626"/>
                </a:solidFill>
                <a:latin typeface="Calibri"/>
                <a:cs typeface="Calibri"/>
              </a:rPr>
              <a:t>«</a:t>
            </a:r>
            <a:r>
              <a:rPr spc="-50" dirty="0">
                <a:solidFill>
                  <a:srgbClr val="262626"/>
                </a:solidFill>
                <a:latin typeface="Calibri"/>
                <a:cs typeface="Calibri"/>
              </a:rPr>
              <a:t> </a:t>
            </a:r>
            <a:r>
              <a:rPr spc="-10" dirty="0">
                <a:solidFill>
                  <a:srgbClr val="262626"/>
                </a:solidFill>
                <a:latin typeface="Calibri"/>
                <a:cs typeface="Calibri"/>
              </a:rPr>
              <a:t>maladies</a:t>
            </a:r>
            <a:r>
              <a:rPr spc="-40" dirty="0">
                <a:solidFill>
                  <a:srgbClr val="262626"/>
                </a:solidFill>
                <a:latin typeface="Calibri"/>
                <a:cs typeface="Calibri"/>
              </a:rPr>
              <a:t> </a:t>
            </a:r>
            <a:r>
              <a:rPr spc="-25" dirty="0">
                <a:solidFill>
                  <a:srgbClr val="262626"/>
                </a:solidFill>
                <a:latin typeface="Calibri"/>
                <a:cs typeface="Calibri"/>
              </a:rPr>
              <a:t>psychiatriques</a:t>
            </a:r>
            <a:r>
              <a:rPr spc="-40" dirty="0">
                <a:solidFill>
                  <a:srgbClr val="262626"/>
                </a:solidFill>
                <a:latin typeface="Calibri"/>
                <a:cs typeface="Calibri"/>
              </a:rPr>
              <a:t> </a:t>
            </a:r>
            <a:r>
              <a:rPr dirty="0">
                <a:solidFill>
                  <a:srgbClr val="262626"/>
                </a:solidFill>
                <a:latin typeface="Calibri"/>
                <a:cs typeface="Calibri"/>
              </a:rPr>
              <a:t>»</a:t>
            </a:r>
            <a:r>
              <a:rPr spc="-50" dirty="0">
                <a:solidFill>
                  <a:srgbClr val="262626"/>
                </a:solidFill>
                <a:latin typeface="Calibri"/>
                <a:cs typeface="Calibri"/>
              </a:rPr>
              <a:t> </a:t>
            </a:r>
            <a:r>
              <a:rPr spc="-10" dirty="0">
                <a:solidFill>
                  <a:srgbClr val="262626"/>
                </a:solidFill>
                <a:latin typeface="Calibri"/>
                <a:cs typeface="Calibri"/>
              </a:rPr>
              <a:t>associées</a:t>
            </a:r>
            <a:r>
              <a:rPr spc="-40" dirty="0">
                <a:solidFill>
                  <a:srgbClr val="262626"/>
                </a:solidFill>
                <a:latin typeface="Calibri"/>
                <a:cs typeface="Calibri"/>
              </a:rPr>
              <a:t> </a:t>
            </a:r>
            <a:r>
              <a:rPr dirty="0">
                <a:solidFill>
                  <a:srgbClr val="262626"/>
                </a:solidFill>
                <a:latin typeface="Calibri"/>
                <a:cs typeface="Calibri"/>
              </a:rPr>
              <a:t>à</a:t>
            </a:r>
            <a:r>
              <a:rPr spc="-70" dirty="0">
                <a:solidFill>
                  <a:srgbClr val="262626"/>
                </a:solidFill>
                <a:latin typeface="Calibri"/>
                <a:cs typeface="Calibri"/>
              </a:rPr>
              <a:t> </a:t>
            </a:r>
            <a:r>
              <a:rPr spc="-30" dirty="0">
                <a:solidFill>
                  <a:srgbClr val="262626"/>
                </a:solidFill>
                <a:latin typeface="Calibri"/>
                <a:cs typeface="Calibri"/>
              </a:rPr>
              <a:t>l’ensemble</a:t>
            </a:r>
            <a:r>
              <a:rPr spc="-35" dirty="0">
                <a:solidFill>
                  <a:srgbClr val="262626"/>
                </a:solidFill>
                <a:latin typeface="Calibri"/>
                <a:cs typeface="Calibri"/>
              </a:rPr>
              <a:t> </a:t>
            </a:r>
            <a:r>
              <a:rPr dirty="0">
                <a:solidFill>
                  <a:srgbClr val="262626"/>
                </a:solidFill>
                <a:latin typeface="Calibri"/>
                <a:cs typeface="Calibri"/>
              </a:rPr>
              <a:t>des</a:t>
            </a:r>
            <a:r>
              <a:rPr spc="-45" dirty="0">
                <a:solidFill>
                  <a:srgbClr val="262626"/>
                </a:solidFill>
                <a:latin typeface="Calibri"/>
                <a:cs typeface="Calibri"/>
              </a:rPr>
              <a:t> </a:t>
            </a:r>
            <a:r>
              <a:rPr dirty="0">
                <a:solidFill>
                  <a:srgbClr val="262626"/>
                </a:solidFill>
                <a:latin typeface="Calibri"/>
                <a:cs typeface="Calibri"/>
              </a:rPr>
              <a:t>«</a:t>
            </a:r>
            <a:r>
              <a:rPr spc="-60" dirty="0">
                <a:solidFill>
                  <a:srgbClr val="262626"/>
                </a:solidFill>
                <a:latin typeface="Calibri"/>
                <a:cs typeface="Calibri"/>
              </a:rPr>
              <a:t> </a:t>
            </a:r>
            <a:r>
              <a:rPr spc="-10" dirty="0">
                <a:solidFill>
                  <a:srgbClr val="262626"/>
                </a:solidFill>
                <a:latin typeface="Calibri"/>
                <a:cs typeface="Calibri"/>
              </a:rPr>
              <a:t>traitements chroniques</a:t>
            </a:r>
            <a:r>
              <a:rPr spc="-20" dirty="0">
                <a:solidFill>
                  <a:srgbClr val="262626"/>
                </a:solidFill>
                <a:latin typeface="Calibri"/>
                <a:cs typeface="Calibri"/>
              </a:rPr>
              <a:t> </a:t>
            </a:r>
            <a:r>
              <a:rPr dirty="0">
                <a:solidFill>
                  <a:srgbClr val="262626"/>
                </a:solidFill>
                <a:latin typeface="Calibri"/>
                <a:cs typeface="Calibri"/>
              </a:rPr>
              <a:t>par</a:t>
            </a:r>
            <a:r>
              <a:rPr spc="-40" dirty="0">
                <a:solidFill>
                  <a:srgbClr val="262626"/>
                </a:solidFill>
                <a:latin typeface="Calibri"/>
                <a:cs typeface="Calibri"/>
              </a:rPr>
              <a:t> </a:t>
            </a:r>
            <a:r>
              <a:rPr spc="-25" dirty="0">
                <a:solidFill>
                  <a:srgbClr val="262626"/>
                </a:solidFill>
                <a:latin typeface="Calibri"/>
                <a:cs typeface="Calibri"/>
              </a:rPr>
              <a:t>psychotropes</a:t>
            </a:r>
            <a:r>
              <a:rPr spc="-15" dirty="0">
                <a:solidFill>
                  <a:srgbClr val="262626"/>
                </a:solidFill>
                <a:latin typeface="Calibri"/>
                <a:cs typeface="Calibri"/>
              </a:rPr>
              <a:t> </a:t>
            </a:r>
            <a:r>
              <a:rPr dirty="0">
                <a:solidFill>
                  <a:srgbClr val="262626"/>
                </a:solidFill>
                <a:latin typeface="Calibri"/>
                <a:cs typeface="Calibri"/>
              </a:rPr>
              <a:t>»</a:t>
            </a:r>
            <a:r>
              <a:rPr spc="-60" dirty="0">
                <a:solidFill>
                  <a:srgbClr val="262626"/>
                </a:solidFill>
                <a:latin typeface="Calibri"/>
                <a:cs typeface="Calibri"/>
              </a:rPr>
              <a:t> </a:t>
            </a:r>
            <a:r>
              <a:rPr dirty="0">
                <a:solidFill>
                  <a:srgbClr val="262626"/>
                </a:solidFill>
                <a:latin typeface="Calibri"/>
                <a:cs typeface="Calibri"/>
              </a:rPr>
              <a:t>(dont</a:t>
            </a:r>
            <a:r>
              <a:rPr spc="-45" dirty="0">
                <a:solidFill>
                  <a:srgbClr val="262626"/>
                </a:solidFill>
                <a:latin typeface="Calibri"/>
                <a:cs typeface="Calibri"/>
              </a:rPr>
              <a:t> </a:t>
            </a:r>
            <a:r>
              <a:rPr dirty="0">
                <a:solidFill>
                  <a:srgbClr val="262626"/>
                </a:solidFill>
                <a:latin typeface="Calibri"/>
                <a:cs typeface="Calibri"/>
              </a:rPr>
              <a:t>les</a:t>
            </a:r>
            <a:r>
              <a:rPr spc="-55" dirty="0">
                <a:solidFill>
                  <a:srgbClr val="262626"/>
                </a:solidFill>
                <a:latin typeface="Calibri"/>
                <a:cs typeface="Calibri"/>
              </a:rPr>
              <a:t> </a:t>
            </a:r>
            <a:r>
              <a:rPr spc="-25" dirty="0">
                <a:solidFill>
                  <a:srgbClr val="262626"/>
                </a:solidFill>
                <a:latin typeface="Calibri"/>
                <a:cs typeface="Calibri"/>
              </a:rPr>
              <a:t>anxiolytiques</a:t>
            </a:r>
            <a:r>
              <a:rPr spc="-60" dirty="0">
                <a:solidFill>
                  <a:srgbClr val="262626"/>
                </a:solidFill>
                <a:latin typeface="Calibri"/>
                <a:cs typeface="Calibri"/>
              </a:rPr>
              <a:t> </a:t>
            </a:r>
            <a:r>
              <a:rPr dirty="0">
                <a:solidFill>
                  <a:srgbClr val="262626"/>
                </a:solidFill>
                <a:latin typeface="Calibri"/>
                <a:cs typeface="Calibri"/>
              </a:rPr>
              <a:t>et</a:t>
            </a:r>
            <a:r>
              <a:rPr spc="-45" dirty="0">
                <a:solidFill>
                  <a:srgbClr val="262626"/>
                </a:solidFill>
                <a:latin typeface="Calibri"/>
                <a:cs typeface="Calibri"/>
              </a:rPr>
              <a:t> </a:t>
            </a:r>
            <a:r>
              <a:rPr spc="-20" dirty="0">
                <a:solidFill>
                  <a:srgbClr val="262626"/>
                </a:solidFill>
                <a:latin typeface="Calibri"/>
                <a:cs typeface="Calibri"/>
              </a:rPr>
              <a:t>hypnotiques)</a:t>
            </a:r>
            <a:r>
              <a:rPr spc="-40" dirty="0">
                <a:solidFill>
                  <a:srgbClr val="262626"/>
                </a:solidFill>
                <a:latin typeface="Calibri"/>
                <a:cs typeface="Calibri"/>
              </a:rPr>
              <a:t> </a:t>
            </a:r>
            <a:r>
              <a:rPr spc="-10" dirty="0">
                <a:solidFill>
                  <a:srgbClr val="262626"/>
                </a:solidFill>
                <a:latin typeface="Calibri"/>
                <a:cs typeface="Calibri"/>
              </a:rPr>
              <a:t>représentent </a:t>
            </a:r>
            <a:r>
              <a:rPr dirty="0">
                <a:solidFill>
                  <a:srgbClr val="EFA12D"/>
                </a:solidFill>
                <a:latin typeface="Calibri"/>
                <a:cs typeface="Calibri"/>
              </a:rPr>
              <a:t>14</a:t>
            </a:r>
            <a:r>
              <a:rPr spc="-85" dirty="0">
                <a:solidFill>
                  <a:srgbClr val="EFA12D"/>
                </a:solidFill>
                <a:latin typeface="Calibri"/>
                <a:cs typeface="Calibri"/>
              </a:rPr>
              <a:t> </a:t>
            </a:r>
            <a:r>
              <a:rPr dirty="0">
                <a:solidFill>
                  <a:srgbClr val="EFA12D"/>
                </a:solidFill>
                <a:latin typeface="Calibri"/>
                <a:cs typeface="Calibri"/>
              </a:rPr>
              <a:t>%</a:t>
            </a:r>
            <a:r>
              <a:rPr spc="-50" dirty="0">
                <a:solidFill>
                  <a:srgbClr val="EFA12D"/>
                </a:solidFill>
                <a:latin typeface="Calibri"/>
                <a:cs typeface="Calibri"/>
              </a:rPr>
              <a:t> </a:t>
            </a:r>
            <a:r>
              <a:rPr dirty="0">
                <a:solidFill>
                  <a:srgbClr val="EFA12D"/>
                </a:solidFill>
                <a:latin typeface="Calibri"/>
                <a:cs typeface="Calibri"/>
              </a:rPr>
              <a:t>des</a:t>
            </a:r>
            <a:r>
              <a:rPr spc="-45" dirty="0">
                <a:solidFill>
                  <a:srgbClr val="EFA12D"/>
                </a:solidFill>
                <a:latin typeface="Calibri"/>
                <a:cs typeface="Calibri"/>
              </a:rPr>
              <a:t> </a:t>
            </a:r>
            <a:r>
              <a:rPr spc="-10" dirty="0">
                <a:solidFill>
                  <a:srgbClr val="EFA12D"/>
                </a:solidFill>
                <a:latin typeface="Calibri"/>
                <a:cs typeface="Calibri"/>
              </a:rPr>
              <a:t>dépenses</a:t>
            </a:r>
            <a:r>
              <a:rPr spc="-25" dirty="0">
                <a:solidFill>
                  <a:srgbClr val="EFA12D"/>
                </a:solidFill>
                <a:latin typeface="Calibri"/>
                <a:cs typeface="Calibri"/>
              </a:rPr>
              <a:t> </a:t>
            </a:r>
            <a:r>
              <a:rPr spc="-20" dirty="0">
                <a:solidFill>
                  <a:srgbClr val="EFA12D"/>
                </a:solidFill>
                <a:latin typeface="Calibri"/>
                <a:cs typeface="Calibri"/>
              </a:rPr>
              <a:t>totales</a:t>
            </a:r>
            <a:r>
              <a:rPr spc="-50" dirty="0">
                <a:solidFill>
                  <a:srgbClr val="EFA12D"/>
                </a:solidFill>
                <a:latin typeface="Calibri"/>
                <a:cs typeface="Calibri"/>
              </a:rPr>
              <a:t> </a:t>
            </a:r>
            <a:r>
              <a:rPr dirty="0">
                <a:solidFill>
                  <a:srgbClr val="262626"/>
                </a:solidFill>
                <a:latin typeface="Calibri"/>
                <a:cs typeface="Calibri"/>
              </a:rPr>
              <a:t>et</a:t>
            </a:r>
            <a:r>
              <a:rPr spc="-65" dirty="0">
                <a:solidFill>
                  <a:srgbClr val="262626"/>
                </a:solidFill>
                <a:latin typeface="Calibri"/>
                <a:cs typeface="Calibri"/>
              </a:rPr>
              <a:t> </a:t>
            </a:r>
            <a:r>
              <a:rPr dirty="0">
                <a:solidFill>
                  <a:srgbClr val="262626"/>
                </a:solidFill>
                <a:latin typeface="Calibri"/>
                <a:cs typeface="Calibri"/>
              </a:rPr>
              <a:t>le</a:t>
            </a:r>
            <a:r>
              <a:rPr spc="-50" dirty="0">
                <a:solidFill>
                  <a:srgbClr val="262626"/>
                </a:solidFill>
                <a:latin typeface="Calibri"/>
                <a:cs typeface="Calibri"/>
              </a:rPr>
              <a:t> </a:t>
            </a:r>
            <a:r>
              <a:rPr spc="-10" dirty="0">
                <a:solidFill>
                  <a:srgbClr val="EFA12D"/>
                </a:solidFill>
                <a:latin typeface="Calibri"/>
                <a:cs typeface="Calibri"/>
              </a:rPr>
              <a:t>premier</a:t>
            </a:r>
            <a:r>
              <a:rPr spc="-45" dirty="0">
                <a:solidFill>
                  <a:srgbClr val="EFA12D"/>
                </a:solidFill>
                <a:latin typeface="Calibri"/>
                <a:cs typeface="Calibri"/>
              </a:rPr>
              <a:t> </a:t>
            </a:r>
            <a:r>
              <a:rPr spc="-10" dirty="0">
                <a:solidFill>
                  <a:srgbClr val="EFA12D"/>
                </a:solidFill>
                <a:latin typeface="Calibri"/>
                <a:cs typeface="Calibri"/>
              </a:rPr>
              <a:t>poste</a:t>
            </a:r>
            <a:r>
              <a:rPr spc="-60" dirty="0">
                <a:solidFill>
                  <a:srgbClr val="EFA12D"/>
                </a:solidFill>
                <a:latin typeface="Calibri"/>
                <a:cs typeface="Calibri"/>
              </a:rPr>
              <a:t> </a:t>
            </a:r>
            <a:r>
              <a:rPr dirty="0">
                <a:solidFill>
                  <a:srgbClr val="EFA12D"/>
                </a:solidFill>
                <a:latin typeface="Calibri"/>
                <a:cs typeface="Calibri"/>
              </a:rPr>
              <a:t>de</a:t>
            </a:r>
            <a:r>
              <a:rPr spc="-65" dirty="0">
                <a:solidFill>
                  <a:srgbClr val="EFA12D"/>
                </a:solidFill>
                <a:latin typeface="Calibri"/>
                <a:cs typeface="Calibri"/>
              </a:rPr>
              <a:t> </a:t>
            </a:r>
            <a:r>
              <a:rPr dirty="0">
                <a:solidFill>
                  <a:srgbClr val="EFA12D"/>
                </a:solidFill>
                <a:latin typeface="Calibri"/>
                <a:cs typeface="Calibri"/>
              </a:rPr>
              <a:t>dépense</a:t>
            </a:r>
            <a:r>
              <a:rPr spc="-40" dirty="0">
                <a:solidFill>
                  <a:srgbClr val="EFA12D"/>
                </a:solidFill>
                <a:latin typeface="Calibri"/>
                <a:cs typeface="Calibri"/>
              </a:rPr>
              <a:t> </a:t>
            </a:r>
            <a:r>
              <a:rPr dirty="0">
                <a:solidFill>
                  <a:srgbClr val="EFA12D"/>
                </a:solidFill>
                <a:latin typeface="Calibri"/>
                <a:cs typeface="Calibri"/>
              </a:rPr>
              <a:t>de</a:t>
            </a:r>
            <a:r>
              <a:rPr spc="-40" dirty="0">
                <a:solidFill>
                  <a:srgbClr val="EFA12D"/>
                </a:solidFill>
                <a:latin typeface="Calibri"/>
                <a:cs typeface="Calibri"/>
              </a:rPr>
              <a:t> </a:t>
            </a:r>
            <a:r>
              <a:rPr spc="-45" dirty="0" err="1">
                <a:solidFill>
                  <a:srgbClr val="EFA12D"/>
                </a:solidFill>
                <a:latin typeface="Calibri"/>
                <a:cs typeface="Calibri"/>
              </a:rPr>
              <a:t>l’Assurance</a:t>
            </a:r>
            <a:r>
              <a:rPr spc="-60" dirty="0">
                <a:solidFill>
                  <a:srgbClr val="EFA12D"/>
                </a:solidFill>
                <a:latin typeface="Calibri"/>
                <a:cs typeface="Calibri"/>
              </a:rPr>
              <a:t> </a:t>
            </a:r>
            <a:r>
              <a:rPr spc="-10" dirty="0" err="1" smtClean="0">
                <a:solidFill>
                  <a:srgbClr val="EFA12D"/>
                </a:solidFill>
                <a:latin typeface="Calibri"/>
                <a:cs typeface="Calibri"/>
              </a:rPr>
              <a:t>Maladie</a:t>
            </a:r>
            <a:r>
              <a:rPr lang="fr-FR" spc="-10" dirty="0" smtClean="0">
                <a:solidFill>
                  <a:srgbClr val="EFA12D"/>
                </a:solidFill>
                <a:latin typeface="Calibri"/>
                <a:cs typeface="Calibri"/>
              </a:rPr>
              <a:t> </a:t>
            </a:r>
            <a:r>
              <a:rPr lang="fr-FR" spc="-10" dirty="0" smtClean="0">
                <a:solidFill>
                  <a:schemeClr val="tx1"/>
                </a:solidFill>
                <a:latin typeface="Calibri"/>
                <a:cs typeface="Calibri"/>
              </a:rPr>
              <a:t>(23 Milliards d’euros par an)</a:t>
            </a:r>
            <a:endParaRPr dirty="0">
              <a:solidFill>
                <a:schemeClr val="tx1"/>
              </a:solidFill>
              <a:latin typeface="Calibri"/>
              <a:cs typeface="Calibri"/>
            </a:endParaRPr>
          </a:p>
          <a:p>
            <a:pPr marL="316865" indent="-299720">
              <a:lnSpc>
                <a:spcPct val="150000"/>
              </a:lnSpc>
              <a:spcBef>
                <a:spcPts val="155"/>
              </a:spcBef>
              <a:buClr>
                <a:srgbClr val="EFA12D"/>
              </a:buClr>
              <a:buFont typeface="Arial"/>
              <a:buChar char="•"/>
              <a:tabLst>
                <a:tab pos="316865" algn="l"/>
              </a:tabLst>
            </a:pPr>
            <a:r>
              <a:rPr dirty="0">
                <a:solidFill>
                  <a:srgbClr val="262626"/>
                </a:solidFill>
                <a:latin typeface="Calibri"/>
                <a:cs typeface="Calibri"/>
              </a:rPr>
              <a:t>Ils</a:t>
            </a:r>
            <a:r>
              <a:rPr spc="-100" dirty="0">
                <a:solidFill>
                  <a:srgbClr val="262626"/>
                </a:solidFill>
                <a:latin typeface="Calibri"/>
                <a:cs typeface="Calibri"/>
              </a:rPr>
              <a:t> </a:t>
            </a:r>
            <a:r>
              <a:rPr spc="-25" dirty="0">
                <a:solidFill>
                  <a:srgbClr val="262626"/>
                </a:solidFill>
                <a:latin typeface="Calibri"/>
                <a:cs typeface="Calibri"/>
              </a:rPr>
              <a:t>représentent</a:t>
            </a:r>
            <a:r>
              <a:rPr spc="-30" dirty="0">
                <a:solidFill>
                  <a:srgbClr val="262626"/>
                </a:solidFill>
                <a:latin typeface="Calibri"/>
                <a:cs typeface="Calibri"/>
              </a:rPr>
              <a:t> </a:t>
            </a:r>
            <a:r>
              <a:rPr dirty="0">
                <a:solidFill>
                  <a:srgbClr val="262626"/>
                </a:solidFill>
                <a:latin typeface="Calibri"/>
                <a:cs typeface="Calibri"/>
              </a:rPr>
              <a:t>la</a:t>
            </a:r>
            <a:r>
              <a:rPr spc="-80" dirty="0">
                <a:solidFill>
                  <a:srgbClr val="262626"/>
                </a:solidFill>
                <a:latin typeface="Calibri"/>
                <a:cs typeface="Calibri"/>
              </a:rPr>
              <a:t> </a:t>
            </a:r>
            <a:r>
              <a:rPr spc="-20" dirty="0">
                <a:solidFill>
                  <a:srgbClr val="EFA12D"/>
                </a:solidFill>
                <a:latin typeface="Calibri"/>
                <a:cs typeface="Calibri"/>
              </a:rPr>
              <a:t>première</a:t>
            </a:r>
            <a:r>
              <a:rPr spc="-40" dirty="0">
                <a:solidFill>
                  <a:srgbClr val="EFA12D"/>
                </a:solidFill>
                <a:latin typeface="Calibri"/>
                <a:cs typeface="Calibri"/>
              </a:rPr>
              <a:t> </a:t>
            </a:r>
            <a:r>
              <a:rPr dirty="0">
                <a:solidFill>
                  <a:srgbClr val="EFA12D"/>
                </a:solidFill>
                <a:latin typeface="Calibri"/>
                <a:cs typeface="Calibri"/>
              </a:rPr>
              <a:t>cause</a:t>
            </a:r>
            <a:r>
              <a:rPr spc="-75" dirty="0">
                <a:solidFill>
                  <a:srgbClr val="EFA12D"/>
                </a:solidFill>
                <a:latin typeface="Calibri"/>
                <a:cs typeface="Calibri"/>
              </a:rPr>
              <a:t> </a:t>
            </a:r>
            <a:r>
              <a:rPr spc="-25" dirty="0">
                <a:solidFill>
                  <a:srgbClr val="EFA12D"/>
                </a:solidFill>
                <a:latin typeface="Calibri"/>
                <a:cs typeface="Calibri"/>
              </a:rPr>
              <a:t>d’années</a:t>
            </a:r>
            <a:r>
              <a:rPr spc="-40" dirty="0">
                <a:solidFill>
                  <a:srgbClr val="EFA12D"/>
                </a:solidFill>
                <a:latin typeface="Calibri"/>
                <a:cs typeface="Calibri"/>
              </a:rPr>
              <a:t> </a:t>
            </a:r>
            <a:r>
              <a:rPr spc="-10" dirty="0">
                <a:solidFill>
                  <a:srgbClr val="EFA12D"/>
                </a:solidFill>
                <a:latin typeface="Calibri"/>
                <a:cs typeface="Calibri"/>
              </a:rPr>
              <a:t>vécues</a:t>
            </a:r>
            <a:r>
              <a:rPr spc="-45" dirty="0">
                <a:solidFill>
                  <a:srgbClr val="EFA12D"/>
                </a:solidFill>
                <a:latin typeface="Calibri"/>
                <a:cs typeface="Calibri"/>
              </a:rPr>
              <a:t> </a:t>
            </a:r>
            <a:r>
              <a:rPr spc="-20" dirty="0">
                <a:solidFill>
                  <a:srgbClr val="EFA12D"/>
                </a:solidFill>
                <a:latin typeface="Calibri"/>
                <a:cs typeface="Calibri"/>
              </a:rPr>
              <a:t>avec</a:t>
            </a:r>
            <a:r>
              <a:rPr spc="-75" dirty="0">
                <a:solidFill>
                  <a:srgbClr val="EFA12D"/>
                </a:solidFill>
                <a:latin typeface="Calibri"/>
                <a:cs typeface="Calibri"/>
              </a:rPr>
              <a:t> </a:t>
            </a:r>
            <a:r>
              <a:rPr dirty="0">
                <a:solidFill>
                  <a:srgbClr val="EFA12D"/>
                </a:solidFill>
                <a:latin typeface="Calibri"/>
                <a:cs typeface="Calibri"/>
              </a:rPr>
              <a:t>une</a:t>
            </a:r>
            <a:r>
              <a:rPr spc="-55" dirty="0">
                <a:solidFill>
                  <a:srgbClr val="EFA12D"/>
                </a:solidFill>
                <a:latin typeface="Calibri"/>
                <a:cs typeface="Calibri"/>
              </a:rPr>
              <a:t> </a:t>
            </a:r>
            <a:r>
              <a:rPr spc="-10" dirty="0">
                <a:solidFill>
                  <a:srgbClr val="EFA12D"/>
                </a:solidFill>
                <a:latin typeface="Calibri"/>
                <a:cs typeface="Calibri"/>
              </a:rPr>
              <a:t>invalidité</a:t>
            </a:r>
            <a:endParaRPr dirty="0">
              <a:latin typeface="Calibri"/>
              <a:cs typeface="Calibri"/>
            </a:endParaRPr>
          </a:p>
          <a:p>
            <a:pPr marL="316865" indent="-299720">
              <a:lnSpc>
                <a:spcPct val="150000"/>
              </a:lnSpc>
              <a:spcBef>
                <a:spcPts val="155"/>
              </a:spcBef>
              <a:buClr>
                <a:srgbClr val="EFA12D"/>
              </a:buClr>
              <a:buFont typeface="Arial"/>
              <a:buChar char="•"/>
              <a:tabLst>
                <a:tab pos="316865" algn="l"/>
              </a:tabLst>
            </a:pPr>
            <a:r>
              <a:rPr dirty="0">
                <a:solidFill>
                  <a:srgbClr val="262626"/>
                </a:solidFill>
                <a:latin typeface="Calibri"/>
                <a:cs typeface="Calibri"/>
              </a:rPr>
              <a:t>Ils</a:t>
            </a:r>
            <a:r>
              <a:rPr spc="-60" dirty="0">
                <a:solidFill>
                  <a:srgbClr val="262626"/>
                </a:solidFill>
                <a:latin typeface="Calibri"/>
                <a:cs typeface="Calibri"/>
              </a:rPr>
              <a:t> </a:t>
            </a:r>
            <a:r>
              <a:rPr dirty="0">
                <a:solidFill>
                  <a:srgbClr val="262626"/>
                </a:solidFill>
                <a:latin typeface="Calibri"/>
                <a:cs typeface="Calibri"/>
              </a:rPr>
              <a:t>sont</a:t>
            </a:r>
            <a:r>
              <a:rPr spc="-25" dirty="0">
                <a:solidFill>
                  <a:srgbClr val="262626"/>
                </a:solidFill>
                <a:latin typeface="Calibri"/>
                <a:cs typeface="Calibri"/>
              </a:rPr>
              <a:t> </a:t>
            </a:r>
            <a:r>
              <a:rPr spc="-20" dirty="0">
                <a:solidFill>
                  <a:srgbClr val="262626"/>
                </a:solidFill>
                <a:latin typeface="Calibri"/>
                <a:cs typeface="Calibri"/>
              </a:rPr>
              <a:t>responsables</a:t>
            </a:r>
            <a:r>
              <a:rPr dirty="0">
                <a:solidFill>
                  <a:srgbClr val="262626"/>
                </a:solidFill>
                <a:latin typeface="Calibri"/>
                <a:cs typeface="Calibri"/>
              </a:rPr>
              <a:t> de</a:t>
            </a:r>
            <a:r>
              <a:rPr spc="-30" dirty="0">
                <a:solidFill>
                  <a:srgbClr val="262626"/>
                </a:solidFill>
                <a:latin typeface="Calibri"/>
                <a:cs typeface="Calibri"/>
              </a:rPr>
              <a:t> </a:t>
            </a:r>
            <a:r>
              <a:rPr dirty="0">
                <a:solidFill>
                  <a:srgbClr val="EFA12D"/>
                </a:solidFill>
                <a:latin typeface="Calibri"/>
                <a:cs typeface="Calibri"/>
              </a:rPr>
              <a:t>35</a:t>
            </a:r>
            <a:r>
              <a:rPr spc="-60" dirty="0">
                <a:solidFill>
                  <a:srgbClr val="EFA12D"/>
                </a:solidFill>
                <a:latin typeface="Calibri"/>
                <a:cs typeface="Calibri"/>
              </a:rPr>
              <a:t> </a:t>
            </a:r>
            <a:r>
              <a:rPr dirty="0">
                <a:solidFill>
                  <a:srgbClr val="EFA12D"/>
                </a:solidFill>
                <a:latin typeface="Calibri"/>
                <a:cs typeface="Calibri"/>
              </a:rPr>
              <a:t>à</a:t>
            </a:r>
            <a:r>
              <a:rPr spc="-30" dirty="0">
                <a:solidFill>
                  <a:srgbClr val="EFA12D"/>
                </a:solidFill>
                <a:latin typeface="Calibri"/>
                <a:cs typeface="Calibri"/>
              </a:rPr>
              <a:t> </a:t>
            </a:r>
            <a:r>
              <a:rPr dirty="0">
                <a:solidFill>
                  <a:srgbClr val="EFA12D"/>
                </a:solidFill>
                <a:latin typeface="Calibri"/>
                <a:cs typeface="Calibri"/>
              </a:rPr>
              <a:t>45</a:t>
            </a:r>
            <a:r>
              <a:rPr spc="-40" dirty="0">
                <a:solidFill>
                  <a:srgbClr val="EFA12D"/>
                </a:solidFill>
                <a:latin typeface="Calibri"/>
                <a:cs typeface="Calibri"/>
              </a:rPr>
              <a:t> </a:t>
            </a:r>
            <a:r>
              <a:rPr dirty="0">
                <a:solidFill>
                  <a:srgbClr val="EFA12D"/>
                </a:solidFill>
                <a:latin typeface="Calibri"/>
                <a:cs typeface="Calibri"/>
              </a:rPr>
              <a:t>%</a:t>
            </a:r>
            <a:r>
              <a:rPr spc="-40" dirty="0">
                <a:solidFill>
                  <a:srgbClr val="EFA12D"/>
                </a:solidFill>
                <a:latin typeface="Calibri"/>
                <a:cs typeface="Calibri"/>
              </a:rPr>
              <a:t> </a:t>
            </a:r>
            <a:r>
              <a:rPr dirty="0">
                <a:solidFill>
                  <a:srgbClr val="EFA12D"/>
                </a:solidFill>
                <a:latin typeface="Calibri"/>
                <a:cs typeface="Calibri"/>
              </a:rPr>
              <a:t>de</a:t>
            </a:r>
            <a:r>
              <a:rPr spc="-35" dirty="0">
                <a:solidFill>
                  <a:srgbClr val="EFA12D"/>
                </a:solidFill>
                <a:latin typeface="Calibri"/>
                <a:cs typeface="Calibri"/>
              </a:rPr>
              <a:t> l’absentéisme</a:t>
            </a:r>
            <a:r>
              <a:rPr spc="-15" dirty="0">
                <a:solidFill>
                  <a:srgbClr val="EFA12D"/>
                </a:solidFill>
                <a:latin typeface="Calibri"/>
                <a:cs typeface="Calibri"/>
              </a:rPr>
              <a:t> </a:t>
            </a:r>
            <a:r>
              <a:rPr dirty="0">
                <a:solidFill>
                  <a:srgbClr val="EFA12D"/>
                </a:solidFill>
                <a:latin typeface="Calibri"/>
                <a:cs typeface="Calibri"/>
              </a:rPr>
              <a:t>au</a:t>
            </a:r>
            <a:r>
              <a:rPr spc="-25" dirty="0">
                <a:solidFill>
                  <a:srgbClr val="EFA12D"/>
                </a:solidFill>
                <a:latin typeface="Calibri"/>
                <a:cs typeface="Calibri"/>
              </a:rPr>
              <a:t> </a:t>
            </a:r>
            <a:r>
              <a:rPr spc="-10" dirty="0">
                <a:solidFill>
                  <a:srgbClr val="EFA12D"/>
                </a:solidFill>
                <a:latin typeface="Calibri"/>
                <a:cs typeface="Calibri"/>
              </a:rPr>
              <a:t>travail</a:t>
            </a:r>
            <a:endParaRPr dirty="0">
              <a:latin typeface="Calibri"/>
              <a:cs typeface="Calibri"/>
            </a:endParaRPr>
          </a:p>
        </p:txBody>
      </p:sp>
      <p:sp>
        <p:nvSpPr>
          <p:cNvPr id="6" name="Rectangle 5"/>
          <p:cNvSpPr/>
          <p:nvPr/>
        </p:nvSpPr>
        <p:spPr>
          <a:xfrm>
            <a:off x="7231532" y="6359812"/>
            <a:ext cx="4822474" cy="338554"/>
          </a:xfrm>
          <a:prstGeom prst="rect">
            <a:avLst/>
          </a:prstGeom>
        </p:spPr>
        <p:txBody>
          <a:bodyPr wrap="none">
            <a:spAutoFit/>
          </a:bodyPr>
          <a:lstStyle/>
          <a:p>
            <a:r>
              <a:rPr lang="fr-FR" sz="1600" i="1" dirty="0"/>
              <a:t>Sources : ministère de la santé et Santé Publique France</a:t>
            </a:r>
          </a:p>
        </p:txBody>
      </p:sp>
    </p:spTree>
    <p:extLst>
      <p:ext uri="{BB962C8B-B14F-4D97-AF65-F5344CB8AC3E}">
        <p14:creationId xmlns:p14="http://schemas.microsoft.com/office/powerpoint/2010/main" val="3718129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4340" y="389830"/>
            <a:ext cx="5388511" cy="447168"/>
          </a:xfrm>
          <a:prstGeom prst="rect">
            <a:avLst/>
          </a:prstGeom>
        </p:spPr>
        <p:txBody>
          <a:bodyPr vert="horz" wrap="square" lIns="0" tIns="16123" rIns="0" bIns="0" rtlCol="0" anchor="ctr">
            <a:spAutoFit/>
          </a:bodyPr>
          <a:lstStyle/>
          <a:p>
            <a:pPr marL="11516">
              <a:lnSpc>
                <a:spcPct val="100000"/>
              </a:lnSpc>
              <a:spcBef>
                <a:spcPts val="127"/>
              </a:spcBef>
            </a:pPr>
            <a:r>
              <a:rPr lang="fr-FR" sz="2800" dirty="0">
                <a:solidFill>
                  <a:srgbClr val="7F2172"/>
                </a:solidFill>
                <a:latin typeface="Arial Black" panose="020B0604020202020204" pitchFamily="34" charset="0"/>
                <a:ea typeface="+mn-ea"/>
                <a:cs typeface="Arial Black" panose="020B0604020202020204" pitchFamily="34" charset="0"/>
              </a:rPr>
              <a:t>Constats</a:t>
            </a:r>
            <a:endParaRPr sz="2800" dirty="0">
              <a:solidFill>
                <a:srgbClr val="7F2172"/>
              </a:solidFill>
              <a:latin typeface="Arial Black" panose="020B0604020202020204" pitchFamily="34" charset="0"/>
              <a:ea typeface="+mn-ea"/>
              <a:cs typeface="Arial Black" panose="020B0604020202020204" pitchFamily="34" charset="0"/>
            </a:endParaRPr>
          </a:p>
        </p:txBody>
      </p:sp>
      <p:sp>
        <p:nvSpPr>
          <p:cNvPr id="3" name="object 3"/>
          <p:cNvSpPr txBox="1">
            <a:spLocks noGrp="1"/>
          </p:cNvSpPr>
          <p:nvPr>
            <p:ph type="body" idx="1"/>
          </p:nvPr>
        </p:nvSpPr>
        <p:spPr>
          <a:xfrm>
            <a:off x="694340" y="995658"/>
            <a:ext cx="9706031" cy="2403952"/>
          </a:xfrm>
          <a:prstGeom prst="rect">
            <a:avLst/>
          </a:prstGeom>
        </p:spPr>
        <p:txBody>
          <a:bodyPr vert="horz" wrap="square" lIns="0" tIns="79463" rIns="0" bIns="0" rtlCol="0">
            <a:spAutoFit/>
          </a:bodyPr>
          <a:lstStyle/>
          <a:p>
            <a:pPr marL="140500" indent="-128983">
              <a:lnSpc>
                <a:spcPct val="100000"/>
              </a:lnSpc>
              <a:spcBef>
                <a:spcPts val="626"/>
              </a:spcBef>
              <a:buClr>
                <a:srgbClr val="EFA12D"/>
              </a:buClr>
              <a:buFont typeface="Arial"/>
              <a:buChar char="•"/>
              <a:tabLst>
                <a:tab pos="140500" algn="l"/>
              </a:tabLst>
            </a:pPr>
            <a:r>
              <a:rPr sz="1800" spc="-9" dirty="0"/>
              <a:t>Dégradation</a:t>
            </a:r>
            <a:r>
              <a:rPr sz="1800" spc="-50" dirty="0"/>
              <a:t> </a:t>
            </a:r>
            <a:r>
              <a:rPr sz="1800" dirty="0"/>
              <a:t>de</a:t>
            </a:r>
            <a:r>
              <a:rPr sz="1800" spc="-36" dirty="0"/>
              <a:t> </a:t>
            </a:r>
            <a:r>
              <a:rPr sz="1800" dirty="0"/>
              <a:t>l’état</a:t>
            </a:r>
            <a:r>
              <a:rPr sz="1800" spc="-27" dirty="0"/>
              <a:t> </a:t>
            </a:r>
            <a:r>
              <a:rPr sz="1800" dirty="0"/>
              <a:t>de</a:t>
            </a:r>
            <a:r>
              <a:rPr sz="1800" spc="-36" dirty="0"/>
              <a:t> </a:t>
            </a:r>
            <a:r>
              <a:rPr sz="1800" dirty="0"/>
              <a:t>santé</a:t>
            </a:r>
            <a:r>
              <a:rPr sz="1800" spc="-23" dirty="0"/>
              <a:t> </a:t>
            </a:r>
            <a:r>
              <a:rPr sz="1800" spc="-9" dirty="0" err="1" smtClean="0"/>
              <a:t>mentale</a:t>
            </a:r>
            <a:r>
              <a:rPr lang="fr-FR" sz="1800" spc="-9" dirty="0" smtClean="0"/>
              <a:t> de la population </a:t>
            </a:r>
            <a:r>
              <a:rPr lang="fr-FR" sz="1800" spc="-9" dirty="0"/>
              <a:t>(multifactorielle)</a:t>
            </a:r>
            <a:endParaRPr sz="1800" spc="-9" dirty="0"/>
          </a:p>
          <a:p>
            <a:pPr marL="140500" indent="-128983">
              <a:lnSpc>
                <a:spcPct val="100000"/>
              </a:lnSpc>
              <a:spcBef>
                <a:spcPts val="544"/>
              </a:spcBef>
              <a:buClr>
                <a:srgbClr val="EFA12D"/>
              </a:buClr>
              <a:buFont typeface="Arial"/>
              <a:buChar char="•"/>
              <a:tabLst>
                <a:tab pos="140500" algn="l"/>
              </a:tabLst>
            </a:pPr>
            <a:r>
              <a:rPr lang="fr-FR" sz="1800" spc="-9" dirty="0" smtClean="0"/>
              <a:t>Très forte stigmatisation (1</a:t>
            </a:r>
            <a:r>
              <a:rPr lang="fr-FR" sz="1800" spc="-9" baseline="30000" dirty="0" smtClean="0"/>
              <a:t>er</a:t>
            </a:r>
            <a:r>
              <a:rPr lang="fr-FR" sz="1800" spc="-9" dirty="0" smtClean="0"/>
              <a:t> frein d’accès aux soins)</a:t>
            </a:r>
          </a:p>
          <a:p>
            <a:pPr marL="140500" indent="-128983">
              <a:lnSpc>
                <a:spcPct val="100000"/>
              </a:lnSpc>
              <a:spcBef>
                <a:spcPts val="544"/>
              </a:spcBef>
              <a:buClr>
                <a:srgbClr val="EFA12D"/>
              </a:buClr>
              <a:buFont typeface="Arial"/>
              <a:buChar char="•"/>
              <a:tabLst>
                <a:tab pos="140500" algn="l"/>
              </a:tabLst>
            </a:pPr>
            <a:r>
              <a:rPr sz="1800" spc="-9" dirty="0" err="1" smtClean="0"/>
              <a:t>Inégalités</a:t>
            </a:r>
            <a:r>
              <a:rPr sz="1800" spc="-32" dirty="0" smtClean="0"/>
              <a:t> </a:t>
            </a:r>
            <a:r>
              <a:rPr sz="1800" dirty="0"/>
              <a:t>sociales</a:t>
            </a:r>
            <a:r>
              <a:rPr sz="1800" spc="-14" dirty="0"/>
              <a:t> </a:t>
            </a:r>
            <a:r>
              <a:rPr sz="1800" dirty="0"/>
              <a:t>et</a:t>
            </a:r>
            <a:r>
              <a:rPr sz="1800" spc="-5" dirty="0"/>
              <a:t> </a:t>
            </a:r>
            <a:r>
              <a:rPr sz="1800" spc="-9" dirty="0" err="1" smtClean="0"/>
              <a:t>territoriales</a:t>
            </a:r>
            <a:r>
              <a:rPr lang="fr-FR" sz="1800" spc="-9" dirty="0" smtClean="0"/>
              <a:t> de santé </a:t>
            </a:r>
            <a:endParaRPr sz="1800" spc="-9" dirty="0"/>
          </a:p>
          <a:p>
            <a:pPr marL="140500" indent="-128983">
              <a:lnSpc>
                <a:spcPct val="100000"/>
              </a:lnSpc>
              <a:spcBef>
                <a:spcPts val="544"/>
              </a:spcBef>
              <a:buClr>
                <a:srgbClr val="EFA12D"/>
              </a:buClr>
              <a:buFont typeface="Arial"/>
              <a:buChar char="•"/>
              <a:tabLst>
                <a:tab pos="140500" algn="l"/>
              </a:tabLst>
            </a:pPr>
            <a:r>
              <a:rPr sz="1800" spc="-9" dirty="0"/>
              <a:t>Prévention</a:t>
            </a:r>
            <a:r>
              <a:rPr sz="1800" spc="-36" dirty="0"/>
              <a:t> </a:t>
            </a:r>
            <a:r>
              <a:rPr sz="1800" spc="-9" dirty="0"/>
              <a:t>insuffisante</a:t>
            </a:r>
            <a:r>
              <a:rPr sz="1800" spc="-41" dirty="0"/>
              <a:t> </a:t>
            </a:r>
            <a:r>
              <a:rPr sz="1800" dirty="0"/>
              <a:t>et</a:t>
            </a:r>
            <a:r>
              <a:rPr sz="1800" spc="-32" dirty="0"/>
              <a:t> </a:t>
            </a:r>
            <a:r>
              <a:rPr sz="1800" dirty="0"/>
              <a:t>diagnostics</a:t>
            </a:r>
            <a:r>
              <a:rPr sz="1800" spc="-50" dirty="0"/>
              <a:t> </a:t>
            </a:r>
            <a:r>
              <a:rPr sz="1800" dirty="0"/>
              <a:t>trop</a:t>
            </a:r>
            <a:r>
              <a:rPr sz="1800" spc="-32" dirty="0"/>
              <a:t> </a:t>
            </a:r>
            <a:r>
              <a:rPr sz="1800" spc="-9" dirty="0"/>
              <a:t>tardifs</a:t>
            </a:r>
          </a:p>
          <a:p>
            <a:pPr marL="140500" indent="-128983">
              <a:lnSpc>
                <a:spcPct val="100000"/>
              </a:lnSpc>
              <a:spcBef>
                <a:spcPts val="544"/>
              </a:spcBef>
              <a:buClr>
                <a:srgbClr val="EFA12D"/>
              </a:buClr>
              <a:buFont typeface="Arial"/>
              <a:buChar char="•"/>
              <a:tabLst>
                <a:tab pos="140500" algn="l"/>
              </a:tabLst>
            </a:pPr>
            <a:r>
              <a:rPr sz="1800" dirty="0" err="1" smtClean="0"/>
              <a:t>Démographie</a:t>
            </a:r>
            <a:r>
              <a:rPr sz="1800" spc="-54" dirty="0" smtClean="0"/>
              <a:t> </a:t>
            </a:r>
            <a:r>
              <a:rPr sz="1800" spc="-9" dirty="0"/>
              <a:t>professionnelle</a:t>
            </a:r>
            <a:r>
              <a:rPr sz="1800" spc="-63" dirty="0"/>
              <a:t> </a:t>
            </a:r>
            <a:r>
              <a:rPr sz="1800" dirty="0"/>
              <a:t>défavorable</a:t>
            </a:r>
            <a:r>
              <a:rPr sz="1800" spc="308" dirty="0"/>
              <a:t> </a:t>
            </a:r>
            <a:r>
              <a:rPr sz="1800" dirty="0"/>
              <a:t>-</a:t>
            </a:r>
            <a:r>
              <a:rPr sz="1800" spc="-36" dirty="0"/>
              <a:t> </a:t>
            </a:r>
            <a:r>
              <a:rPr sz="1800" dirty="0"/>
              <a:t>Ressources</a:t>
            </a:r>
            <a:r>
              <a:rPr sz="1800" spc="-54" dirty="0"/>
              <a:t> </a:t>
            </a:r>
            <a:r>
              <a:rPr sz="1800" dirty="0"/>
              <a:t>humaines</a:t>
            </a:r>
            <a:r>
              <a:rPr sz="1800" spc="-73" dirty="0"/>
              <a:t> </a:t>
            </a:r>
            <a:r>
              <a:rPr sz="1800" spc="-9" dirty="0"/>
              <a:t>(attractivité</a:t>
            </a:r>
            <a:r>
              <a:rPr sz="1800" spc="-32" dirty="0"/>
              <a:t> </a:t>
            </a:r>
            <a:r>
              <a:rPr sz="1800" dirty="0"/>
              <a:t>&amp;</a:t>
            </a:r>
            <a:r>
              <a:rPr sz="1800" spc="-41" dirty="0"/>
              <a:t> </a:t>
            </a:r>
            <a:r>
              <a:rPr sz="1800" spc="-9" dirty="0"/>
              <a:t>fidélisation)</a:t>
            </a:r>
          </a:p>
          <a:p>
            <a:pPr marL="140500" indent="-128983">
              <a:lnSpc>
                <a:spcPct val="100000"/>
              </a:lnSpc>
              <a:spcBef>
                <a:spcPts val="544"/>
              </a:spcBef>
              <a:buClr>
                <a:srgbClr val="EFA12D"/>
              </a:buClr>
              <a:buFont typeface="Arial"/>
              <a:buChar char="•"/>
              <a:tabLst>
                <a:tab pos="140500" algn="l"/>
              </a:tabLst>
            </a:pPr>
            <a:r>
              <a:rPr lang="fr-FR" sz="1800" dirty="0" smtClean="0"/>
              <a:t>Difficultés et inégalités de l’accès</a:t>
            </a:r>
            <a:r>
              <a:rPr sz="1800" spc="-14" dirty="0"/>
              <a:t> </a:t>
            </a:r>
            <a:r>
              <a:rPr sz="1800" dirty="0"/>
              <a:t>aux</a:t>
            </a:r>
            <a:r>
              <a:rPr sz="1800" spc="-18" dirty="0"/>
              <a:t> </a:t>
            </a:r>
            <a:r>
              <a:rPr sz="1800" dirty="0"/>
              <a:t>soins</a:t>
            </a:r>
            <a:r>
              <a:rPr sz="1800" spc="-27" dirty="0"/>
              <a:t> </a:t>
            </a:r>
            <a:r>
              <a:rPr sz="1800" dirty="0"/>
              <a:t>et rupture</a:t>
            </a:r>
            <a:r>
              <a:rPr sz="1800" spc="-41" dirty="0"/>
              <a:t> </a:t>
            </a:r>
            <a:r>
              <a:rPr sz="1800" dirty="0"/>
              <a:t>de</a:t>
            </a:r>
            <a:r>
              <a:rPr sz="1800" spc="-9" dirty="0"/>
              <a:t> </a:t>
            </a:r>
            <a:r>
              <a:rPr sz="1800" spc="-9" dirty="0" err="1"/>
              <a:t>parcours</a:t>
            </a:r>
            <a:endParaRPr sz="1800" spc="-9" dirty="0"/>
          </a:p>
          <a:p>
            <a:pPr marL="140500" indent="-128983">
              <a:lnSpc>
                <a:spcPct val="100000"/>
              </a:lnSpc>
              <a:spcBef>
                <a:spcPts val="535"/>
              </a:spcBef>
              <a:buClr>
                <a:srgbClr val="EFA12D"/>
              </a:buClr>
              <a:buFont typeface="Arial"/>
              <a:buChar char="•"/>
              <a:tabLst>
                <a:tab pos="140500" algn="l"/>
              </a:tabLst>
            </a:pPr>
            <a:r>
              <a:rPr sz="1800" dirty="0" smtClean="0"/>
              <a:t>Respect</a:t>
            </a:r>
            <a:r>
              <a:rPr sz="1800" spc="-27" dirty="0"/>
              <a:t> </a:t>
            </a:r>
            <a:r>
              <a:rPr sz="1800" dirty="0" smtClean="0"/>
              <a:t>des</a:t>
            </a:r>
            <a:r>
              <a:rPr sz="1800" spc="-18" dirty="0"/>
              <a:t> </a:t>
            </a:r>
            <a:r>
              <a:rPr sz="1800" dirty="0" smtClean="0"/>
              <a:t>droits</a:t>
            </a:r>
            <a:r>
              <a:rPr sz="1800" spc="-23" dirty="0"/>
              <a:t> </a:t>
            </a:r>
            <a:r>
              <a:rPr sz="1800" dirty="0" smtClean="0"/>
              <a:t>–</a:t>
            </a:r>
            <a:r>
              <a:rPr sz="1800" spc="-5" dirty="0"/>
              <a:t> </a:t>
            </a:r>
            <a:r>
              <a:rPr sz="1800" spc="-9" dirty="0" err="1"/>
              <a:t>Autodétermination</a:t>
            </a:r>
            <a:r>
              <a:rPr sz="1800" spc="-45" dirty="0"/>
              <a:t> </a:t>
            </a:r>
            <a:r>
              <a:rPr sz="1800" dirty="0" smtClean="0"/>
              <a:t>–</a:t>
            </a:r>
            <a:r>
              <a:rPr sz="1800" spc="14" dirty="0"/>
              <a:t> </a:t>
            </a:r>
            <a:r>
              <a:rPr sz="1800" dirty="0" err="1" smtClean="0"/>
              <a:t>Réduction</a:t>
            </a:r>
            <a:r>
              <a:rPr sz="1800" spc="-27" dirty="0"/>
              <a:t> </a:t>
            </a:r>
            <a:r>
              <a:rPr sz="1800" dirty="0" smtClean="0"/>
              <a:t>des</a:t>
            </a:r>
            <a:r>
              <a:rPr sz="1800" spc="-18" dirty="0"/>
              <a:t> </a:t>
            </a:r>
            <a:r>
              <a:rPr sz="1800" dirty="0" err="1" smtClean="0"/>
              <a:t>mesures</a:t>
            </a:r>
            <a:r>
              <a:rPr sz="1800" spc="-18" dirty="0"/>
              <a:t> </a:t>
            </a:r>
            <a:r>
              <a:rPr sz="1800" dirty="0" smtClean="0"/>
              <a:t>de </a:t>
            </a:r>
            <a:r>
              <a:rPr sz="1800" spc="-9" dirty="0" err="1"/>
              <a:t>contraintes</a:t>
            </a:r>
            <a:endParaRPr sz="1800" spc="-9" dirty="0"/>
          </a:p>
        </p:txBody>
      </p:sp>
      <p:pic>
        <p:nvPicPr>
          <p:cNvPr id="6" name="Picture 6" descr="Le diagnostic du kyste pilonidal | Examen chez un médecin généraliste">
            <a:extLst>
              <a:ext uri="{FF2B5EF4-FFF2-40B4-BE49-F238E27FC236}">
                <a16:creationId xmlns:a16="http://schemas.microsoft.com/office/drawing/2014/main" id="{144D5B8D-89D7-E032-6640-630BAFC52D1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64205" y="5500667"/>
            <a:ext cx="749884" cy="83714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8030751" y="5363751"/>
            <a:ext cx="621884" cy="273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5" name="Rectangle 4"/>
          <p:cNvSpPr/>
          <p:nvPr/>
        </p:nvSpPr>
        <p:spPr>
          <a:xfrm>
            <a:off x="5651316" y="5538238"/>
            <a:ext cx="5708060" cy="762003"/>
          </a:xfrm>
          <a:prstGeom prst="rect">
            <a:avLst/>
          </a:prstGeom>
        </p:spPr>
        <p:txBody>
          <a:bodyPr wrap="square">
            <a:spAutoFit/>
          </a:bodyPr>
          <a:lstStyle/>
          <a:p>
            <a:pPr marL="1056626" defTabSz="562464" eaLnBrk="0" fontAlgn="base" hangingPunct="0">
              <a:spcBef>
                <a:spcPct val="40000"/>
              </a:spcBef>
              <a:spcAft>
                <a:spcPct val="0"/>
              </a:spcAft>
              <a:buClr>
                <a:srgbClr val="FFD200"/>
              </a:buClr>
              <a:buSzPct val="75000"/>
              <a:defRPr/>
            </a:pPr>
            <a:r>
              <a:rPr lang="fr-FR" sz="2176" b="1" dirty="0">
                <a:solidFill>
                  <a:srgbClr val="4472C4"/>
                </a:solidFill>
                <a:cs typeface="Arial" panose="020B0604020202020204" pitchFamily="34" charset="0"/>
              </a:rPr>
              <a:t>Le « bon soin » </a:t>
            </a:r>
            <a:r>
              <a:rPr lang="fr-FR" sz="2000" dirty="0">
                <a:solidFill>
                  <a:srgbClr val="000000"/>
                </a:solidFill>
                <a:cs typeface="Arial" panose="020B0604020202020204" pitchFamily="34" charset="0"/>
              </a:rPr>
              <a:t>: un soin suffisant, à la bonne personne, au bon moment</a:t>
            </a:r>
            <a:r>
              <a:rPr lang="fr-FR" sz="2176" dirty="0">
                <a:solidFill>
                  <a:srgbClr val="000000"/>
                </a:solidFill>
                <a:cs typeface="Arial" panose="020B0604020202020204" pitchFamily="34" charset="0"/>
              </a:rPr>
              <a:t>.</a:t>
            </a:r>
          </a:p>
        </p:txBody>
      </p:sp>
      <p:sp>
        <p:nvSpPr>
          <p:cNvPr id="8" name="object 3"/>
          <p:cNvSpPr txBox="1">
            <a:spLocks/>
          </p:cNvSpPr>
          <p:nvPr/>
        </p:nvSpPr>
        <p:spPr>
          <a:xfrm>
            <a:off x="694340" y="3627091"/>
            <a:ext cx="8385071" cy="1934593"/>
          </a:xfrm>
          <a:prstGeom prst="rect">
            <a:avLst/>
          </a:prstGeom>
        </p:spPr>
        <p:txBody>
          <a:bodyPr vert="horz" wrap="square" lIns="0" tIns="79463" rIns="0" bIns="0" rtlCol="0">
            <a:spAutoFit/>
          </a:bodyPr>
          <a:lstStyle>
            <a:lvl1pPr marL="0">
              <a:defRPr sz="1900" b="0" i="0">
                <a:solidFill>
                  <a:srgbClr val="262626"/>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1516">
              <a:spcBef>
                <a:spcPts val="626"/>
              </a:spcBef>
              <a:buClr>
                <a:srgbClr val="EFA12D"/>
              </a:buClr>
              <a:tabLst>
                <a:tab pos="140500" algn="l"/>
              </a:tabLst>
            </a:pPr>
            <a:r>
              <a:rPr lang="fr-FR" sz="3600" b="1" spc="-103" dirty="0">
                <a:solidFill>
                  <a:srgbClr val="EFA12D"/>
                </a:solidFill>
                <a:ea typeface="+mj-ea"/>
              </a:rPr>
              <a:t>&amp; Défis </a:t>
            </a:r>
          </a:p>
          <a:p>
            <a:pPr marL="140500" indent="-128983">
              <a:spcBef>
                <a:spcPts val="544"/>
              </a:spcBef>
              <a:buClr>
                <a:srgbClr val="EFA12D"/>
              </a:buClr>
              <a:buFont typeface="Arial"/>
              <a:buChar char="•"/>
              <a:tabLst>
                <a:tab pos="140500" algn="l"/>
              </a:tabLst>
            </a:pPr>
            <a:r>
              <a:rPr lang="fr-FR" sz="1800" dirty="0" smtClean="0"/>
              <a:t>Les </a:t>
            </a:r>
            <a:r>
              <a:rPr lang="fr-FR" sz="1800" b="1" dirty="0" smtClean="0"/>
              <a:t>actions de prévention </a:t>
            </a:r>
            <a:r>
              <a:rPr lang="fr-FR" sz="1800" dirty="0" smtClean="0"/>
              <a:t>et de promotion en santé mentale</a:t>
            </a:r>
          </a:p>
          <a:p>
            <a:pPr marL="140500" indent="-128983">
              <a:spcBef>
                <a:spcPts val="544"/>
              </a:spcBef>
              <a:buClr>
                <a:srgbClr val="EFA12D"/>
              </a:buClr>
              <a:buFont typeface="Arial"/>
              <a:buChar char="•"/>
              <a:tabLst>
                <a:tab pos="140500" algn="l"/>
              </a:tabLst>
            </a:pPr>
            <a:r>
              <a:rPr lang="fr-FR" sz="1800" dirty="0" smtClean="0"/>
              <a:t>Organisationnels </a:t>
            </a:r>
            <a:r>
              <a:rPr lang="fr-FR" sz="1800" dirty="0"/>
              <a:t>pour améliorer l’accès</a:t>
            </a:r>
            <a:r>
              <a:rPr lang="fr-FR" sz="1800" spc="-14" dirty="0"/>
              <a:t> </a:t>
            </a:r>
            <a:r>
              <a:rPr lang="fr-FR" sz="1800" dirty="0"/>
              <a:t>aux</a:t>
            </a:r>
            <a:r>
              <a:rPr lang="fr-FR" sz="1800" spc="-18" dirty="0"/>
              <a:t> </a:t>
            </a:r>
            <a:r>
              <a:rPr lang="fr-FR" sz="1800" dirty="0"/>
              <a:t>soins</a:t>
            </a:r>
            <a:r>
              <a:rPr lang="fr-FR" sz="1800" spc="-27" dirty="0"/>
              <a:t>, sécuriser et </a:t>
            </a:r>
            <a:r>
              <a:rPr lang="fr-FR" sz="1800" dirty="0"/>
              <a:t>fluidifier les</a:t>
            </a:r>
            <a:r>
              <a:rPr lang="fr-FR" sz="1800" spc="-41" dirty="0"/>
              <a:t> </a:t>
            </a:r>
            <a:r>
              <a:rPr lang="fr-FR" sz="1800" spc="-9" dirty="0"/>
              <a:t> parcours</a:t>
            </a:r>
          </a:p>
          <a:p>
            <a:pPr marL="140500" indent="-128983">
              <a:spcBef>
                <a:spcPts val="535"/>
              </a:spcBef>
              <a:buClr>
                <a:srgbClr val="EFA12D"/>
              </a:buClr>
              <a:buFont typeface="Arial"/>
              <a:buChar char="•"/>
              <a:tabLst>
                <a:tab pos="140500" algn="l"/>
              </a:tabLst>
            </a:pPr>
            <a:r>
              <a:rPr lang="fr-FR" sz="1800" dirty="0"/>
              <a:t>Juridique avec un meilleur respect</a:t>
            </a:r>
            <a:r>
              <a:rPr lang="fr-FR" sz="1800" spc="-27" dirty="0"/>
              <a:t> </a:t>
            </a:r>
            <a:r>
              <a:rPr lang="fr-FR" sz="1800" dirty="0"/>
              <a:t>des</a:t>
            </a:r>
            <a:r>
              <a:rPr lang="fr-FR" sz="1800" spc="-18" dirty="0"/>
              <a:t> </a:t>
            </a:r>
            <a:r>
              <a:rPr lang="fr-FR" sz="1800" dirty="0"/>
              <a:t>droits</a:t>
            </a:r>
            <a:r>
              <a:rPr lang="fr-FR" sz="1800" spc="-23" dirty="0"/>
              <a:t> </a:t>
            </a:r>
            <a:r>
              <a:rPr lang="fr-FR" sz="1800" dirty="0"/>
              <a:t>–</a:t>
            </a:r>
            <a:r>
              <a:rPr lang="fr-FR" sz="1800" spc="-5" dirty="0"/>
              <a:t> </a:t>
            </a:r>
            <a:r>
              <a:rPr lang="fr-FR" sz="1800" spc="-9" dirty="0"/>
              <a:t>Autodétermination</a:t>
            </a:r>
            <a:r>
              <a:rPr lang="fr-FR" sz="1800" spc="-45" dirty="0"/>
              <a:t> </a:t>
            </a:r>
            <a:r>
              <a:rPr lang="fr-FR" sz="1800" dirty="0"/>
              <a:t>–</a:t>
            </a:r>
            <a:r>
              <a:rPr lang="fr-FR" sz="1800" spc="14" dirty="0"/>
              <a:t> </a:t>
            </a:r>
            <a:r>
              <a:rPr lang="fr-FR" sz="1800" dirty="0"/>
              <a:t>Réduction</a:t>
            </a:r>
            <a:r>
              <a:rPr lang="fr-FR" sz="1800" spc="-27" dirty="0"/>
              <a:t> </a:t>
            </a:r>
            <a:r>
              <a:rPr lang="fr-FR" sz="1800" dirty="0"/>
              <a:t>des</a:t>
            </a:r>
            <a:r>
              <a:rPr lang="fr-FR" sz="1800" spc="-18" dirty="0"/>
              <a:t> </a:t>
            </a:r>
            <a:r>
              <a:rPr lang="fr-FR" sz="1800" dirty="0"/>
              <a:t>mesures</a:t>
            </a:r>
            <a:r>
              <a:rPr lang="fr-FR" sz="1800" spc="-18" dirty="0"/>
              <a:t> </a:t>
            </a:r>
            <a:r>
              <a:rPr lang="fr-FR" sz="1800" dirty="0"/>
              <a:t>de </a:t>
            </a:r>
            <a:r>
              <a:rPr lang="fr-FR" sz="1800" spc="-9" dirty="0"/>
              <a:t>contraintes</a:t>
            </a:r>
          </a:p>
        </p:txBody>
      </p:sp>
    </p:spTree>
    <p:extLst>
      <p:ext uri="{BB962C8B-B14F-4D97-AF65-F5344CB8AC3E}">
        <p14:creationId xmlns:p14="http://schemas.microsoft.com/office/powerpoint/2010/main" val="333132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266" y="483157"/>
            <a:ext cx="9031970" cy="574447"/>
          </a:xfrm>
          <a:prstGeom prst="rect">
            <a:avLst/>
          </a:prstGeom>
        </p:spPr>
        <p:txBody>
          <a:bodyPr vert="horz" wrap="square" lIns="0" tIns="16123" rIns="0" bIns="0" rtlCol="0" anchor="ctr">
            <a:spAutoFit/>
          </a:bodyPr>
          <a:lstStyle/>
          <a:p>
            <a:pPr marL="11516">
              <a:lnSpc>
                <a:spcPct val="100000"/>
              </a:lnSpc>
              <a:spcBef>
                <a:spcPts val="127"/>
              </a:spcBef>
            </a:pPr>
            <a:r>
              <a:rPr lang="fr-FR" sz="3600" dirty="0">
                <a:solidFill>
                  <a:srgbClr val="7F2172"/>
                </a:solidFill>
                <a:latin typeface="+mn-lt"/>
                <a:ea typeface="+mn-ea"/>
                <a:cs typeface="Arial Black" panose="020B0604020202020204" pitchFamily="34" charset="0"/>
              </a:rPr>
              <a:t>2025 : la santé mentale Grande cause nationale</a:t>
            </a:r>
            <a:endParaRPr sz="3600" dirty="0">
              <a:solidFill>
                <a:srgbClr val="7F2172"/>
              </a:solidFill>
              <a:latin typeface="+mn-lt"/>
              <a:ea typeface="+mn-ea"/>
              <a:cs typeface="Arial Black" panose="020B0604020202020204" pitchFamily="34" charset="0"/>
            </a:endParaRPr>
          </a:p>
        </p:txBody>
      </p:sp>
      <p:sp>
        <p:nvSpPr>
          <p:cNvPr id="3" name="object 3"/>
          <p:cNvSpPr txBox="1">
            <a:spLocks noGrp="1"/>
          </p:cNvSpPr>
          <p:nvPr>
            <p:ph type="body" idx="1"/>
          </p:nvPr>
        </p:nvSpPr>
        <p:spPr>
          <a:xfrm>
            <a:off x="384266" y="1244890"/>
            <a:ext cx="10900768" cy="3178651"/>
          </a:xfrm>
          <a:prstGeom prst="rect">
            <a:avLst/>
          </a:prstGeom>
        </p:spPr>
        <p:txBody>
          <a:bodyPr vert="horz" wrap="square" lIns="0" tIns="79463" rIns="0" bIns="0" rtlCol="0">
            <a:spAutoFit/>
          </a:bodyPr>
          <a:lstStyle/>
          <a:p>
            <a:pPr marL="140500" indent="-128983">
              <a:spcBef>
                <a:spcPts val="626"/>
              </a:spcBef>
              <a:buClr>
                <a:srgbClr val="EFA12D"/>
              </a:buClr>
              <a:buFont typeface="Arial"/>
              <a:buChar char="•"/>
              <a:tabLst>
                <a:tab pos="140500" algn="l"/>
              </a:tabLst>
            </a:pPr>
            <a:r>
              <a:rPr lang="fr-FR" sz="1600" b="1" dirty="0"/>
              <a:t>L’année 2025 : les 20 ans de la loi de 2005 </a:t>
            </a:r>
            <a:r>
              <a:rPr lang="fr-FR" sz="1600" dirty="0"/>
              <a:t>pour l’égalité des droits et des chances, la participation et la citoyenneté des personnes handicapées  -&gt; reconnaissance du handicap psychique, création des MDPH, développement des dispositifs d’accompagnement et de compensation du handicap psy</a:t>
            </a:r>
            <a:endParaRPr lang="fr-FR" sz="1600" b="1" dirty="0" smtClean="0"/>
          </a:p>
          <a:p>
            <a:pPr marL="140500" indent="-128983">
              <a:lnSpc>
                <a:spcPct val="100000"/>
              </a:lnSpc>
              <a:spcBef>
                <a:spcPts val="626"/>
              </a:spcBef>
              <a:buClr>
                <a:srgbClr val="EFA12D"/>
              </a:buClr>
              <a:buFont typeface="Arial"/>
              <a:buChar char="•"/>
              <a:tabLst>
                <a:tab pos="140500" algn="l"/>
              </a:tabLst>
            </a:pPr>
            <a:r>
              <a:rPr lang="fr-FR" sz="1600" b="1" dirty="0"/>
              <a:t>4  objectifs prioritaires </a:t>
            </a:r>
            <a:r>
              <a:rPr lang="fr-FR" sz="1600" dirty="0"/>
              <a:t>: </a:t>
            </a:r>
          </a:p>
          <a:p>
            <a:pPr lvl="1">
              <a:buFont typeface="Courier New" panose="02070309020205020404" pitchFamily="49" charset="0"/>
              <a:buChar char="o"/>
            </a:pPr>
            <a:r>
              <a:rPr lang="fr-FR" sz="1600" b="1" dirty="0">
                <a:solidFill>
                  <a:srgbClr val="262626"/>
                </a:solidFill>
                <a:latin typeface="Calibri"/>
                <a:cs typeface="Calibri"/>
              </a:rPr>
              <a:t> </a:t>
            </a:r>
            <a:r>
              <a:rPr lang="fr-FR" sz="1600" b="1" spc="-103" dirty="0">
                <a:solidFill>
                  <a:srgbClr val="EFA12D"/>
                </a:solidFill>
                <a:latin typeface="Calibri"/>
                <a:ea typeface="+mj-ea"/>
                <a:cs typeface="Calibri"/>
              </a:rPr>
              <a:t>Déstigmatiser</a:t>
            </a:r>
            <a:r>
              <a:rPr lang="fr-FR" sz="1600" b="1" dirty="0" smtClean="0">
                <a:solidFill>
                  <a:srgbClr val="262626"/>
                </a:solidFill>
                <a:cs typeface="Calibri"/>
              </a:rPr>
              <a:t> </a:t>
            </a:r>
            <a:r>
              <a:rPr lang="fr-FR" sz="1600" dirty="0" smtClean="0">
                <a:solidFill>
                  <a:srgbClr val="262626"/>
                </a:solidFill>
                <a:cs typeface="Calibri"/>
              </a:rPr>
              <a:t>:  a</a:t>
            </a:r>
            <a:r>
              <a:rPr lang="fr-FR" sz="1600" dirty="0" smtClean="0"/>
              <a:t>fin </a:t>
            </a:r>
            <a:r>
              <a:rPr lang="fr-FR" sz="1600" dirty="0"/>
              <a:t>de changer le regard des Français sur les troubles psychiques et les troubles mentaux, </a:t>
            </a:r>
            <a:endParaRPr lang="fr-FR" sz="1600" dirty="0" smtClean="0"/>
          </a:p>
          <a:p>
            <a:pPr lvl="1">
              <a:buFont typeface="Courier New" panose="02070309020205020404" pitchFamily="49" charset="0"/>
              <a:buChar char="o"/>
            </a:pPr>
            <a:r>
              <a:rPr lang="fr-FR" sz="1600" dirty="0"/>
              <a:t> </a:t>
            </a:r>
            <a:r>
              <a:rPr lang="fr-FR" sz="1600" b="1" spc="-103" dirty="0">
                <a:solidFill>
                  <a:srgbClr val="EFA12D"/>
                </a:solidFill>
                <a:latin typeface="Calibri"/>
                <a:ea typeface="+mj-ea"/>
                <a:cs typeface="Calibri"/>
              </a:rPr>
              <a:t>Développer de la prévention et le repérage précoce</a:t>
            </a:r>
            <a:r>
              <a:rPr lang="fr-FR" sz="1600" dirty="0"/>
              <a:t>, par la sensibilisation et la formation dans toutes les sphères de la société,</a:t>
            </a:r>
          </a:p>
          <a:p>
            <a:pPr lvl="1">
              <a:buFont typeface="Courier New" panose="02070309020205020404" pitchFamily="49" charset="0"/>
              <a:buChar char="o"/>
            </a:pPr>
            <a:r>
              <a:rPr lang="fr-FR" sz="1600" dirty="0" smtClean="0"/>
              <a:t> </a:t>
            </a:r>
            <a:r>
              <a:rPr lang="fr-FR" sz="1600" b="1" spc="-103" dirty="0">
                <a:solidFill>
                  <a:srgbClr val="EFA12D"/>
                </a:solidFill>
                <a:latin typeface="Calibri"/>
                <a:ea typeface="+mj-ea"/>
                <a:cs typeface="Calibri"/>
              </a:rPr>
              <a:t>Améliorer l'accès aux soins</a:t>
            </a:r>
            <a:r>
              <a:rPr lang="fr-FR" sz="1600" b="1" dirty="0"/>
              <a:t> </a:t>
            </a:r>
            <a:r>
              <a:rPr lang="fr-FR" sz="1600" dirty="0"/>
              <a:t>partout sur le territoire français, par la gradation des parcours, le développement des nouveaux métiers de la santé mentale en veillant aux soins des personnes les plus fragiles et présentant les troubles les plus complexes. </a:t>
            </a:r>
            <a:endParaRPr lang="fr-FR" sz="1600" dirty="0" smtClean="0"/>
          </a:p>
          <a:p>
            <a:pPr lvl="1">
              <a:buFont typeface="Courier New" panose="02070309020205020404" pitchFamily="49" charset="0"/>
              <a:buChar char="o"/>
            </a:pPr>
            <a:r>
              <a:rPr lang="fr-FR" sz="1600" dirty="0"/>
              <a:t> </a:t>
            </a:r>
            <a:r>
              <a:rPr lang="fr-FR" sz="1600" b="1" spc="-103" dirty="0">
                <a:solidFill>
                  <a:srgbClr val="EFA12D"/>
                </a:solidFill>
                <a:latin typeface="Calibri"/>
                <a:ea typeface="+mj-ea"/>
                <a:cs typeface="Calibri"/>
              </a:rPr>
              <a:t>Accompagner </a:t>
            </a:r>
            <a:r>
              <a:rPr lang="fr-FR" sz="1600" dirty="0" smtClean="0"/>
              <a:t>les </a:t>
            </a:r>
            <a:r>
              <a:rPr lang="fr-FR" sz="1600" dirty="0"/>
              <a:t>personnes concernées dans toutes les dimensions de leur vie quotidienne, comme la formation, l'emploi, le logement, l'accès aux loisirs, etc.</a:t>
            </a:r>
          </a:p>
          <a:p>
            <a:pPr lvl="1"/>
            <a:endParaRPr lang="fr-FR" sz="1723" dirty="0">
              <a:solidFill>
                <a:srgbClr val="262626"/>
              </a:solidFill>
              <a:latin typeface="Calibri"/>
              <a:cs typeface="Calibri"/>
            </a:endParaRPr>
          </a:p>
        </p:txBody>
      </p:sp>
      <p:pic>
        <p:nvPicPr>
          <p:cNvPr id="6" name="Image 5"/>
          <p:cNvPicPr>
            <a:picLocks noChangeAspect="1"/>
          </p:cNvPicPr>
          <p:nvPr/>
        </p:nvPicPr>
        <p:blipFill>
          <a:blip r:embed="rId3"/>
          <a:stretch>
            <a:fillRect/>
          </a:stretch>
        </p:blipFill>
        <p:spPr>
          <a:xfrm>
            <a:off x="3843304" y="4476570"/>
            <a:ext cx="6702529" cy="1748992"/>
          </a:xfrm>
          <a:prstGeom prst="rect">
            <a:avLst/>
          </a:prstGeom>
        </p:spPr>
      </p:pic>
      <p:pic>
        <p:nvPicPr>
          <p:cNvPr id="7" name="Image 6"/>
          <p:cNvPicPr>
            <a:picLocks noChangeAspect="1"/>
          </p:cNvPicPr>
          <p:nvPr/>
        </p:nvPicPr>
        <p:blipFill>
          <a:blip r:embed="rId4"/>
          <a:stretch>
            <a:fillRect/>
          </a:stretch>
        </p:blipFill>
        <p:spPr>
          <a:xfrm>
            <a:off x="2017013" y="4898050"/>
            <a:ext cx="1584326" cy="685594"/>
          </a:xfrm>
          <a:prstGeom prst="rect">
            <a:avLst/>
          </a:prstGeom>
        </p:spPr>
      </p:pic>
    </p:spTree>
    <p:extLst>
      <p:ext uri="{BB962C8B-B14F-4D97-AF65-F5344CB8AC3E}">
        <p14:creationId xmlns:p14="http://schemas.microsoft.com/office/powerpoint/2010/main" val="2319575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668" y="415064"/>
            <a:ext cx="10181844" cy="570278"/>
          </a:xfrm>
          <a:prstGeom prst="rect">
            <a:avLst/>
          </a:prstGeom>
        </p:spPr>
        <p:txBody>
          <a:bodyPr vert="horz" wrap="square" lIns="0" tIns="16123" rIns="0" bIns="0" rtlCol="0" anchor="ctr">
            <a:spAutoFit/>
          </a:bodyPr>
          <a:lstStyle/>
          <a:p>
            <a:pPr marL="11516">
              <a:lnSpc>
                <a:spcPct val="100000"/>
              </a:lnSpc>
              <a:spcBef>
                <a:spcPts val="127"/>
              </a:spcBef>
            </a:pPr>
            <a:r>
              <a:rPr sz="3600" dirty="0">
                <a:solidFill>
                  <a:srgbClr val="7F2172"/>
                </a:solidFill>
                <a:latin typeface="+mn-lt"/>
                <a:ea typeface="+mn-ea"/>
                <a:cs typeface="Arial Black" panose="020B0604020202020204" pitchFamily="34" charset="0"/>
              </a:rPr>
              <a:t>Feuille de route </a:t>
            </a:r>
            <a:r>
              <a:rPr sz="3600" dirty="0" err="1" smtClean="0">
                <a:solidFill>
                  <a:srgbClr val="7F2172"/>
                </a:solidFill>
                <a:latin typeface="+mn-lt"/>
                <a:ea typeface="+mn-ea"/>
                <a:cs typeface="Arial Black" panose="020B0604020202020204" pitchFamily="34" charset="0"/>
              </a:rPr>
              <a:t>nationale</a:t>
            </a:r>
            <a:r>
              <a:rPr lang="fr-FR" sz="3600" dirty="0" smtClean="0">
                <a:solidFill>
                  <a:srgbClr val="7F2172"/>
                </a:solidFill>
                <a:latin typeface="+mn-lt"/>
                <a:ea typeface="+mn-ea"/>
                <a:cs typeface="Arial Black" panose="020B0604020202020204" pitchFamily="34" charset="0"/>
              </a:rPr>
              <a:t> santé mentale et psychiatrie</a:t>
            </a:r>
            <a:endParaRPr sz="3600" dirty="0">
              <a:solidFill>
                <a:srgbClr val="7F2172"/>
              </a:solidFill>
              <a:latin typeface="+mn-lt"/>
              <a:ea typeface="+mn-ea"/>
              <a:cs typeface="Arial Black" panose="020B0604020202020204" pitchFamily="34" charset="0"/>
            </a:endParaRPr>
          </a:p>
        </p:txBody>
      </p:sp>
      <p:pic>
        <p:nvPicPr>
          <p:cNvPr id="3" name="object 3"/>
          <p:cNvPicPr/>
          <p:nvPr/>
        </p:nvPicPr>
        <p:blipFill>
          <a:blip r:embed="rId3" cstate="print"/>
          <a:stretch>
            <a:fillRect/>
          </a:stretch>
        </p:blipFill>
        <p:spPr>
          <a:xfrm>
            <a:off x="803517" y="1405314"/>
            <a:ext cx="7001872" cy="5028882"/>
          </a:xfrm>
          <a:prstGeom prst="rect">
            <a:avLst/>
          </a:prstGeom>
        </p:spPr>
      </p:pic>
      <p:sp>
        <p:nvSpPr>
          <p:cNvPr id="4" name="object 4"/>
          <p:cNvSpPr txBox="1"/>
          <p:nvPr/>
        </p:nvSpPr>
        <p:spPr>
          <a:xfrm>
            <a:off x="8868865" y="3021911"/>
            <a:ext cx="2675929" cy="1244429"/>
          </a:xfrm>
          <a:prstGeom prst="rect">
            <a:avLst/>
          </a:prstGeom>
          <a:solidFill>
            <a:srgbClr val="EFA12D"/>
          </a:solidFill>
        </p:spPr>
        <p:txBody>
          <a:bodyPr vert="horz" wrap="square" lIns="0" tIns="23608" rIns="0" bIns="0" rtlCol="0">
            <a:spAutoFit/>
          </a:bodyPr>
          <a:lstStyle/>
          <a:p>
            <a:pPr marL="71401">
              <a:spcBef>
                <a:spcPts val="185"/>
              </a:spcBef>
            </a:pPr>
            <a:r>
              <a:rPr sz="1587" b="1" dirty="0">
                <a:solidFill>
                  <a:srgbClr val="FFFFFF"/>
                </a:solidFill>
                <a:latin typeface="Calibri"/>
                <a:cs typeface="Calibri"/>
              </a:rPr>
              <a:t>~</a:t>
            </a:r>
            <a:r>
              <a:rPr sz="1587" b="1" spc="-86" dirty="0">
                <a:solidFill>
                  <a:srgbClr val="FFFFFF"/>
                </a:solidFill>
                <a:latin typeface="Calibri"/>
                <a:cs typeface="Calibri"/>
              </a:rPr>
              <a:t> </a:t>
            </a:r>
            <a:r>
              <a:rPr sz="1587" b="1" dirty="0">
                <a:solidFill>
                  <a:srgbClr val="FFFFFF"/>
                </a:solidFill>
                <a:latin typeface="Calibri"/>
                <a:cs typeface="Calibri"/>
              </a:rPr>
              <a:t>50</a:t>
            </a:r>
            <a:r>
              <a:rPr sz="1587" b="1" spc="-63" dirty="0">
                <a:solidFill>
                  <a:srgbClr val="FFFFFF"/>
                </a:solidFill>
                <a:latin typeface="Calibri"/>
                <a:cs typeface="Calibri"/>
              </a:rPr>
              <a:t> </a:t>
            </a:r>
            <a:r>
              <a:rPr sz="1587" b="1" spc="-9" dirty="0">
                <a:solidFill>
                  <a:srgbClr val="FFFFFF"/>
                </a:solidFill>
                <a:latin typeface="Calibri"/>
                <a:cs typeface="Calibri"/>
              </a:rPr>
              <a:t>mesures</a:t>
            </a:r>
            <a:r>
              <a:rPr sz="1587" b="1" spc="258" dirty="0">
                <a:solidFill>
                  <a:srgbClr val="FFFFFF"/>
                </a:solidFill>
                <a:latin typeface="Calibri"/>
                <a:cs typeface="Calibri"/>
              </a:rPr>
              <a:t> </a:t>
            </a:r>
            <a:r>
              <a:rPr sz="1587" b="1" spc="-27" dirty="0">
                <a:solidFill>
                  <a:srgbClr val="FFFFFF"/>
                </a:solidFill>
                <a:latin typeface="Calibri"/>
                <a:cs typeface="Calibri"/>
              </a:rPr>
              <a:t>au</a:t>
            </a:r>
            <a:r>
              <a:rPr sz="1587" b="1" spc="-63" dirty="0">
                <a:solidFill>
                  <a:srgbClr val="FFFFFF"/>
                </a:solidFill>
                <a:latin typeface="Calibri"/>
                <a:cs typeface="Calibri"/>
              </a:rPr>
              <a:t> </a:t>
            </a:r>
            <a:r>
              <a:rPr sz="1587" b="1" spc="-9" dirty="0">
                <a:solidFill>
                  <a:srgbClr val="FFFFFF"/>
                </a:solidFill>
                <a:latin typeface="Calibri"/>
                <a:cs typeface="Calibri"/>
              </a:rPr>
              <a:t>total</a:t>
            </a:r>
            <a:endParaRPr sz="1587" dirty="0">
              <a:latin typeface="Calibri"/>
              <a:cs typeface="Calibri"/>
            </a:endParaRPr>
          </a:p>
          <a:p>
            <a:pPr marL="71401">
              <a:spcBef>
                <a:spcPts val="1904"/>
              </a:spcBef>
            </a:pPr>
            <a:r>
              <a:rPr sz="1587" b="1" dirty="0">
                <a:solidFill>
                  <a:srgbClr val="FFFFFF"/>
                </a:solidFill>
                <a:latin typeface="Calibri"/>
                <a:cs typeface="Calibri"/>
              </a:rPr>
              <a:t>1,9</a:t>
            </a:r>
            <a:r>
              <a:rPr sz="1587" b="1" spc="-41" dirty="0">
                <a:solidFill>
                  <a:srgbClr val="FFFFFF"/>
                </a:solidFill>
                <a:latin typeface="Calibri"/>
                <a:cs typeface="Calibri"/>
              </a:rPr>
              <a:t> </a:t>
            </a:r>
            <a:r>
              <a:rPr sz="1587" b="1" spc="-27" dirty="0">
                <a:solidFill>
                  <a:srgbClr val="FFFFFF"/>
                </a:solidFill>
                <a:latin typeface="Calibri"/>
                <a:cs typeface="Calibri"/>
              </a:rPr>
              <a:t>Md€</a:t>
            </a:r>
            <a:r>
              <a:rPr sz="1587" b="1" spc="-63" dirty="0">
                <a:solidFill>
                  <a:srgbClr val="FFFFFF"/>
                </a:solidFill>
                <a:latin typeface="Calibri"/>
                <a:cs typeface="Calibri"/>
              </a:rPr>
              <a:t> </a:t>
            </a:r>
            <a:r>
              <a:rPr sz="1587" b="1" spc="-9" dirty="0">
                <a:solidFill>
                  <a:srgbClr val="FFFFFF"/>
                </a:solidFill>
                <a:latin typeface="Calibri"/>
                <a:cs typeface="Calibri"/>
              </a:rPr>
              <a:t>sur</a:t>
            </a:r>
            <a:r>
              <a:rPr sz="1587" b="1" spc="-63" dirty="0">
                <a:solidFill>
                  <a:srgbClr val="FFFFFF"/>
                </a:solidFill>
                <a:latin typeface="Calibri"/>
                <a:cs typeface="Calibri"/>
              </a:rPr>
              <a:t> </a:t>
            </a:r>
            <a:r>
              <a:rPr sz="1587" b="1" spc="-9" dirty="0">
                <a:solidFill>
                  <a:srgbClr val="FFFFFF"/>
                </a:solidFill>
                <a:latin typeface="Calibri"/>
                <a:cs typeface="Calibri"/>
              </a:rPr>
              <a:t>2022-</a:t>
            </a:r>
            <a:r>
              <a:rPr sz="1587" b="1" spc="-18" dirty="0">
                <a:solidFill>
                  <a:srgbClr val="FFFFFF"/>
                </a:solidFill>
                <a:latin typeface="Calibri"/>
                <a:cs typeface="Calibri"/>
              </a:rPr>
              <a:t>2026</a:t>
            </a:r>
            <a:endParaRPr sz="1587" dirty="0">
              <a:latin typeface="Calibri"/>
              <a:cs typeface="Calibri"/>
            </a:endParaRPr>
          </a:p>
          <a:p>
            <a:pPr marL="71401" marR="357007">
              <a:spcBef>
                <a:spcPts val="9"/>
              </a:spcBef>
            </a:pPr>
            <a:r>
              <a:rPr sz="1587" dirty="0">
                <a:latin typeface="Calibri"/>
                <a:cs typeface="Calibri"/>
              </a:rPr>
              <a:t>soit</a:t>
            </a:r>
            <a:r>
              <a:rPr sz="1587" spc="-23" dirty="0">
                <a:latin typeface="Calibri"/>
                <a:cs typeface="Calibri"/>
              </a:rPr>
              <a:t> </a:t>
            </a:r>
            <a:r>
              <a:rPr sz="1587" dirty="0">
                <a:latin typeface="Calibri"/>
                <a:cs typeface="Calibri"/>
              </a:rPr>
              <a:t>+380</a:t>
            </a:r>
            <a:r>
              <a:rPr sz="1587" spc="-63" dirty="0">
                <a:latin typeface="Calibri"/>
                <a:cs typeface="Calibri"/>
              </a:rPr>
              <a:t> </a:t>
            </a:r>
            <a:r>
              <a:rPr sz="1587" dirty="0">
                <a:latin typeface="Calibri"/>
                <a:cs typeface="Calibri"/>
              </a:rPr>
              <a:t>M€</a:t>
            </a:r>
            <a:r>
              <a:rPr sz="1587" spc="-32" dirty="0">
                <a:latin typeface="Calibri"/>
                <a:cs typeface="Calibri"/>
              </a:rPr>
              <a:t> </a:t>
            </a:r>
            <a:r>
              <a:rPr sz="1587" dirty="0">
                <a:latin typeface="Calibri"/>
                <a:cs typeface="Calibri"/>
              </a:rPr>
              <a:t>par</a:t>
            </a:r>
            <a:r>
              <a:rPr sz="1587" spc="-59" dirty="0">
                <a:latin typeface="Calibri"/>
                <a:cs typeface="Calibri"/>
              </a:rPr>
              <a:t> </a:t>
            </a:r>
            <a:r>
              <a:rPr sz="1587" dirty="0">
                <a:latin typeface="Calibri"/>
                <a:cs typeface="Calibri"/>
              </a:rPr>
              <a:t>an</a:t>
            </a:r>
            <a:r>
              <a:rPr sz="1587" spc="-50" dirty="0">
                <a:latin typeface="Calibri"/>
                <a:cs typeface="Calibri"/>
              </a:rPr>
              <a:t> </a:t>
            </a:r>
            <a:r>
              <a:rPr sz="1587" spc="-23" dirty="0">
                <a:latin typeface="Calibri"/>
                <a:cs typeface="Calibri"/>
              </a:rPr>
              <a:t>en </a:t>
            </a:r>
            <a:r>
              <a:rPr sz="1587" spc="-18" dirty="0">
                <a:latin typeface="Calibri"/>
                <a:cs typeface="Calibri"/>
              </a:rPr>
              <a:t>moyenne </a:t>
            </a:r>
            <a:r>
              <a:rPr sz="1587" dirty="0">
                <a:latin typeface="Calibri"/>
                <a:cs typeface="Calibri"/>
              </a:rPr>
              <a:t>sur</a:t>
            </a:r>
            <a:r>
              <a:rPr sz="1587" spc="-32" dirty="0">
                <a:latin typeface="Calibri"/>
                <a:cs typeface="Calibri"/>
              </a:rPr>
              <a:t> </a:t>
            </a:r>
            <a:r>
              <a:rPr sz="1587" dirty="0">
                <a:latin typeface="Calibri"/>
                <a:cs typeface="Calibri"/>
              </a:rPr>
              <a:t>5</a:t>
            </a:r>
            <a:r>
              <a:rPr sz="1587" spc="-32" dirty="0">
                <a:latin typeface="Calibri"/>
                <a:cs typeface="Calibri"/>
              </a:rPr>
              <a:t> </a:t>
            </a:r>
            <a:r>
              <a:rPr sz="1587" spc="-23" dirty="0">
                <a:latin typeface="Calibri"/>
                <a:cs typeface="Calibri"/>
              </a:rPr>
              <a:t>ans</a:t>
            </a:r>
            <a:endParaRPr sz="1587" dirty="0">
              <a:latin typeface="Calibri"/>
              <a:cs typeface="Calibri"/>
            </a:endParaRPr>
          </a:p>
        </p:txBody>
      </p:sp>
      <p:sp>
        <p:nvSpPr>
          <p:cNvPr id="10" name="ZoneTexte 9"/>
          <p:cNvSpPr txBox="1"/>
          <p:nvPr/>
        </p:nvSpPr>
        <p:spPr>
          <a:xfrm>
            <a:off x="1190457" y="2171218"/>
            <a:ext cx="621884" cy="315599"/>
          </a:xfrm>
          <a:prstGeom prst="rect">
            <a:avLst/>
          </a:prstGeom>
          <a:noFill/>
        </p:spPr>
        <p:txBody>
          <a:bodyPr wrap="square" rtlCol="0">
            <a:spAutoFit/>
          </a:bodyPr>
          <a:lstStyle/>
          <a:p>
            <a:pPr algn="ctr" rtl="0"/>
            <a:r>
              <a:rPr lang="fr-FR" sz="1451" dirty="0">
                <a:solidFill>
                  <a:prstClr val="black"/>
                </a:solidFill>
                <a:latin typeface="Calibri" panose="020F0502020204030204"/>
              </a:rPr>
              <a:t>1</a:t>
            </a:r>
          </a:p>
        </p:txBody>
      </p:sp>
      <p:sp>
        <p:nvSpPr>
          <p:cNvPr id="11" name="ZoneTexte 10"/>
          <p:cNvSpPr txBox="1"/>
          <p:nvPr/>
        </p:nvSpPr>
        <p:spPr>
          <a:xfrm>
            <a:off x="1729869" y="3699489"/>
            <a:ext cx="279244" cy="315599"/>
          </a:xfrm>
          <a:prstGeom prst="rect">
            <a:avLst/>
          </a:prstGeom>
          <a:noFill/>
        </p:spPr>
        <p:txBody>
          <a:bodyPr wrap="none" rtlCol="0">
            <a:spAutoFit/>
          </a:bodyPr>
          <a:lstStyle/>
          <a:p>
            <a:r>
              <a:rPr lang="fr-FR" sz="1451" dirty="0"/>
              <a:t>2</a:t>
            </a:r>
          </a:p>
        </p:txBody>
      </p:sp>
      <p:sp>
        <p:nvSpPr>
          <p:cNvPr id="12" name="ZoneTexte 11"/>
          <p:cNvSpPr txBox="1"/>
          <p:nvPr/>
        </p:nvSpPr>
        <p:spPr>
          <a:xfrm>
            <a:off x="1418927" y="5321984"/>
            <a:ext cx="279244" cy="315599"/>
          </a:xfrm>
          <a:prstGeom prst="rect">
            <a:avLst/>
          </a:prstGeom>
          <a:noFill/>
        </p:spPr>
        <p:txBody>
          <a:bodyPr wrap="none" rtlCol="0">
            <a:spAutoFit/>
          </a:bodyPr>
          <a:lstStyle/>
          <a:p>
            <a:r>
              <a:rPr lang="fr-FR" sz="1451" dirty="0"/>
              <a:t>3</a:t>
            </a:r>
          </a:p>
        </p:txBody>
      </p:sp>
      <p:sp>
        <p:nvSpPr>
          <p:cNvPr id="13" name="Rectangle 12"/>
          <p:cNvSpPr/>
          <p:nvPr/>
        </p:nvSpPr>
        <p:spPr>
          <a:xfrm>
            <a:off x="8255518" y="5378717"/>
            <a:ext cx="266603" cy="25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6" name="Étoile à 5 branches 5"/>
          <p:cNvSpPr/>
          <p:nvPr/>
        </p:nvSpPr>
        <p:spPr>
          <a:xfrm>
            <a:off x="6665960" y="2171219"/>
            <a:ext cx="2528046" cy="16148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PSSM</a:t>
            </a:r>
            <a:endParaRPr lang="fr-FR" sz="2400" dirty="0"/>
          </a:p>
        </p:txBody>
      </p:sp>
    </p:spTree>
    <p:extLst>
      <p:ext uri="{BB962C8B-B14F-4D97-AF65-F5344CB8AC3E}">
        <p14:creationId xmlns:p14="http://schemas.microsoft.com/office/powerpoint/2010/main" val="210890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3223980" y="2213736"/>
            <a:ext cx="5652830" cy="646331"/>
          </a:xfrm>
          <a:prstGeom prst="rect">
            <a:avLst/>
          </a:prstGeom>
        </p:spPr>
        <p:txBody>
          <a:bodyPr wrap="none">
            <a:spAutoFit/>
          </a:bodyPr>
          <a:lstStyle/>
          <a:p>
            <a:r>
              <a:rPr lang="fr-FR" sz="3600" b="1" dirty="0" smtClean="0">
                <a:solidFill>
                  <a:srgbClr val="EB6035"/>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Vrai / </a:t>
            </a:r>
            <a:r>
              <a:rPr lang="fr-FR" sz="3600" b="1" dirty="0">
                <a:solidFill>
                  <a:srgbClr val="EB6035"/>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faux en Santé Mentale</a:t>
            </a:r>
          </a:p>
        </p:txBody>
      </p:sp>
      <p:sp>
        <p:nvSpPr>
          <p:cNvPr id="2" name="Rectangle 1"/>
          <p:cNvSpPr/>
          <p:nvPr/>
        </p:nvSpPr>
        <p:spPr>
          <a:xfrm>
            <a:off x="0" y="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bwMode="auto">
          <a:xfrm>
            <a:off x="4995745" y="2981231"/>
            <a:ext cx="1865843" cy="1323439"/>
          </a:xfrm>
          <a:prstGeom prst="rect">
            <a:avLst/>
          </a:prstGeom>
          <a:solidFill>
            <a:schemeClr val="bg1"/>
          </a:solidFill>
          <a:ln>
            <a:solidFill>
              <a:schemeClr val="bg1"/>
            </a:solidFill>
          </a:ln>
        </p:spPr>
        <p:txBody>
          <a:bodyPr wrap="square" lIns="91440" tIns="45720" rIns="91440" bIns="45720">
            <a:spAutoFit/>
          </a:bodyPr>
          <a:lstStyle/>
          <a:p>
            <a:pPr algn="ctr"/>
            <a:r>
              <a:rPr lang="fr-FR" sz="8000" b="1" dirty="0" smtClean="0">
                <a:ln w="22225">
                  <a:solidFill>
                    <a:schemeClr val="accent2"/>
                  </a:solidFill>
                  <a:prstDash val="solid"/>
                </a:ln>
                <a:solidFill>
                  <a:schemeClr val="accent2">
                    <a:lumMod val="40000"/>
                    <a:lumOff val="60000"/>
                  </a:schemeClr>
                </a:solidFill>
              </a:rPr>
              <a:t>?</a:t>
            </a:r>
            <a:endParaRPr lang="fr-FR" sz="8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840258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023" y="408215"/>
            <a:ext cx="11469977" cy="1124276"/>
          </a:xfrm>
          <a:prstGeom prst="rect">
            <a:avLst/>
          </a:prstGeom>
        </p:spPr>
        <p:txBody>
          <a:bodyPr vert="horz" wrap="square" lIns="0" tIns="16123" rIns="0" bIns="0" rtlCol="0" anchor="ctr">
            <a:spAutoFit/>
          </a:bodyPr>
          <a:lstStyle/>
          <a:p>
            <a:pPr marL="11516">
              <a:lnSpc>
                <a:spcPct val="100000"/>
              </a:lnSpc>
              <a:spcBef>
                <a:spcPts val="127"/>
              </a:spcBef>
            </a:pPr>
            <a:r>
              <a:rPr sz="3600" dirty="0">
                <a:solidFill>
                  <a:srgbClr val="7F2172"/>
                </a:solidFill>
                <a:latin typeface="+mn-lt"/>
                <a:ea typeface="+mn-ea"/>
                <a:cs typeface="Arial Black" panose="020B0604020202020204" pitchFamily="34" charset="0"/>
              </a:rPr>
              <a:t>L</a:t>
            </a:r>
            <a:r>
              <a:rPr lang="fr-FR" sz="3600" dirty="0">
                <a:solidFill>
                  <a:srgbClr val="7F2172"/>
                </a:solidFill>
                <a:latin typeface="+mn-lt"/>
                <a:ea typeface="+mn-ea"/>
                <a:cs typeface="Arial Black" panose="020B0604020202020204" pitchFamily="34" charset="0"/>
              </a:rPr>
              <a:t>a déclinaison opérationnelle de la politique de santé mentale</a:t>
            </a:r>
            <a:endParaRPr sz="3600" dirty="0">
              <a:solidFill>
                <a:srgbClr val="7F2172"/>
              </a:solidFill>
              <a:latin typeface="+mn-lt"/>
              <a:ea typeface="+mn-ea"/>
              <a:cs typeface="Arial Black" panose="020B0604020202020204" pitchFamily="34" charset="0"/>
            </a:endParaRPr>
          </a:p>
        </p:txBody>
      </p:sp>
      <p:sp>
        <p:nvSpPr>
          <p:cNvPr id="3" name="object 3"/>
          <p:cNvSpPr txBox="1"/>
          <p:nvPr/>
        </p:nvSpPr>
        <p:spPr>
          <a:xfrm>
            <a:off x="902752" y="1754913"/>
            <a:ext cx="8982771" cy="3869186"/>
          </a:xfrm>
          <a:prstGeom prst="rect">
            <a:avLst/>
          </a:prstGeom>
        </p:spPr>
        <p:txBody>
          <a:bodyPr vert="horz" wrap="square" lIns="0" tIns="99617" rIns="0" bIns="0" rtlCol="0">
            <a:spAutoFit/>
          </a:bodyPr>
          <a:lstStyle/>
          <a:p>
            <a:pPr marL="149713" indent="-138196">
              <a:spcBef>
                <a:spcPts val="784"/>
              </a:spcBef>
              <a:buClr>
                <a:srgbClr val="EFA12D"/>
              </a:buClr>
              <a:buFont typeface="Arial"/>
              <a:buChar char="•"/>
              <a:tabLst>
                <a:tab pos="149713" algn="l"/>
              </a:tabLst>
            </a:pPr>
            <a:r>
              <a:rPr sz="1904" spc="-9" dirty="0">
                <a:solidFill>
                  <a:srgbClr val="262626"/>
                </a:solidFill>
                <a:latin typeface="Calibri"/>
                <a:cs typeface="Calibri"/>
              </a:rPr>
              <a:t>Santé</a:t>
            </a:r>
            <a:r>
              <a:rPr sz="1904" spc="-100" dirty="0">
                <a:solidFill>
                  <a:srgbClr val="262626"/>
                </a:solidFill>
                <a:latin typeface="Calibri"/>
                <a:cs typeface="Calibri"/>
              </a:rPr>
              <a:t> </a:t>
            </a:r>
            <a:r>
              <a:rPr sz="1904" spc="-9" dirty="0">
                <a:solidFill>
                  <a:srgbClr val="262626"/>
                </a:solidFill>
                <a:latin typeface="Calibri"/>
                <a:cs typeface="Calibri"/>
              </a:rPr>
              <a:t>mentale</a:t>
            </a:r>
            <a:r>
              <a:rPr sz="1904" spc="-100" dirty="0">
                <a:solidFill>
                  <a:srgbClr val="262626"/>
                </a:solidFill>
                <a:latin typeface="Calibri"/>
                <a:cs typeface="Calibri"/>
              </a:rPr>
              <a:t> </a:t>
            </a:r>
            <a:r>
              <a:rPr sz="1904" spc="-9" dirty="0">
                <a:solidFill>
                  <a:srgbClr val="262626"/>
                </a:solidFill>
                <a:latin typeface="Calibri"/>
                <a:cs typeface="Calibri"/>
              </a:rPr>
              <a:t>reconnue</a:t>
            </a:r>
            <a:r>
              <a:rPr sz="1904" spc="-14" dirty="0">
                <a:solidFill>
                  <a:srgbClr val="262626"/>
                </a:solidFill>
                <a:latin typeface="Calibri"/>
                <a:cs typeface="Calibri"/>
              </a:rPr>
              <a:t> </a:t>
            </a:r>
            <a:r>
              <a:rPr sz="1904" dirty="0">
                <a:solidFill>
                  <a:srgbClr val="262626"/>
                </a:solidFill>
                <a:latin typeface="Calibri"/>
                <a:cs typeface="Calibri"/>
              </a:rPr>
              <a:t>comme</a:t>
            </a:r>
            <a:r>
              <a:rPr sz="1904" spc="-18" dirty="0">
                <a:solidFill>
                  <a:srgbClr val="262626"/>
                </a:solidFill>
                <a:latin typeface="Calibri"/>
                <a:cs typeface="Calibri"/>
              </a:rPr>
              <a:t> </a:t>
            </a:r>
            <a:r>
              <a:rPr sz="1904" b="1" spc="-41" dirty="0">
                <a:solidFill>
                  <a:srgbClr val="262626"/>
                </a:solidFill>
                <a:latin typeface="Calibri"/>
                <a:cs typeface="Calibri"/>
              </a:rPr>
              <a:t>priorité</a:t>
            </a:r>
            <a:r>
              <a:rPr sz="1904" b="1" spc="-63" dirty="0">
                <a:solidFill>
                  <a:srgbClr val="262626"/>
                </a:solidFill>
                <a:latin typeface="Calibri"/>
                <a:cs typeface="Calibri"/>
              </a:rPr>
              <a:t> </a:t>
            </a:r>
            <a:r>
              <a:rPr sz="1904" b="1" spc="-27" dirty="0">
                <a:solidFill>
                  <a:srgbClr val="262626"/>
                </a:solidFill>
                <a:latin typeface="Calibri"/>
                <a:cs typeface="Calibri"/>
              </a:rPr>
              <a:t>du</a:t>
            </a:r>
            <a:r>
              <a:rPr sz="1904" b="1" spc="-77" dirty="0">
                <a:solidFill>
                  <a:srgbClr val="262626"/>
                </a:solidFill>
                <a:latin typeface="Calibri"/>
                <a:cs typeface="Calibri"/>
              </a:rPr>
              <a:t> </a:t>
            </a:r>
            <a:r>
              <a:rPr sz="1904" b="1" spc="-23" dirty="0">
                <a:solidFill>
                  <a:srgbClr val="0070C0"/>
                </a:solidFill>
                <a:latin typeface="Calibri"/>
                <a:cs typeface="Calibri"/>
              </a:rPr>
              <a:t>Projet régional de santé </a:t>
            </a:r>
            <a:r>
              <a:rPr sz="1904" b="1" spc="-9" dirty="0">
                <a:solidFill>
                  <a:srgbClr val="262626"/>
                </a:solidFill>
                <a:latin typeface="Calibri"/>
                <a:cs typeface="Calibri"/>
              </a:rPr>
              <a:t>2023-</a:t>
            </a:r>
            <a:r>
              <a:rPr sz="1904" b="1" spc="-18" dirty="0">
                <a:solidFill>
                  <a:srgbClr val="262626"/>
                </a:solidFill>
                <a:latin typeface="Calibri"/>
                <a:cs typeface="Calibri"/>
              </a:rPr>
              <a:t>2028</a:t>
            </a:r>
            <a:r>
              <a:rPr lang="fr-FR" sz="1904" b="1" spc="-18" dirty="0">
                <a:solidFill>
                  <a:srgbClr val="262626"/>
                </a:solidFill>
                <a:latin typeface="Calibri"/>
                <a:cs typeface="Calibri"/>
              </a:rPr>
              <a:t> </a:t>
            </a:r>
            <a:r>
              <a:rPr lang="fr-FR" sz="1904" spc="-18" dirty="0">
                <a:solidFill>
                  <a:srgbClr val="262626"/>
                </a:solidFill>
                <a:latin typeface="Calibri"/>
                <a:cs typeface="Calibri"/>
              </a:rPr>
              <a:t>(P.R.S)</a:t>
            </a:r>
          </a:p>
          <a:p>
            <a:pPr marL="652114" lvl="1" indent="-249042">
              <a:spcBef>
                <a:spcPts val="784"/>
              </a:spcBef>
              <a:buClr>
                <a:srgbClr val="EFA12D"/>
              </a:buClr>
              <a:buFont typeface="Wingdings" panose="05000000000000000000" pitchFamily="2" charset="2"/>
              <a:buChar char="Ø"/>
              <a:tabLst>
                <a:tab pos="322458" algn="l"/>
              </a:tabLst>
            </a:pPr>
            <a:r>
              <a:rPr lang="fr-FR" sz="1814" spc="-18" dirty="0">
                <a:solidFill>
                  <a:srgbClr val="262626"/>
                </a:solidFill>
                <a:latin typeface="Calibri"/>
                <a:cs typeface="Calibri"/>
              </a:rPr>
              <a:t>Le P.R.S donne le cadre de l’action des acteurs de terrain</a:t>
            </a:r>
          </a:p>
          <a:p>
            <a:pPr marL="149713" indent="-138196">
              <a:spcBef>
                <a:spcPts val="784"/>
              </a:spcBef>
              <a:buClr>
                <a:srgbClr val="EFA12D"/>
              </a:buClr>
              <a:buFont typeface="Arial"/>
              <a:buChar char="•"/>
              <a:tabLst>
                <a:tab pos="149713" algn="l"/>
              </a:tabLst>
            </a:pPr>
            <a:r>
              <a:rPr lang="fr-FR" sz="1904" spc="-18" dirty="0">
                <a:solidFill>
                  <a:srgbClr val="262626"/>
                </a:solidFill>
                <a:latin typeface="Calibri"/>
                <a:cs typeface="Calibri"/>
              </a:rPr>
              <a:t>Piloté par </a:t>
            </a:r>
            <a:r>
              <a:rPr lang="fr-FR" sz="1904" b="1" spc="-23" dirty="0">
                <a:solidFill>
                  <a:srgbClr val="0070C0"/>
                </a:solidFill>
                <a:latin typeface="Calibri"/>
                <a:cs typeface="Calibri"/>
              </a:rPr>
              <a:t>l’Agence Régionale de Santé Ile de France (ARS – IDF)</a:t>
            </a:r>
            <a:endParaRPr sz="1904" b="1" spc="-23" dirty="0">
              <a:solidFill>
                <a:srgbClr val="0070C0"/>
              </a:solidFill>
              <a:latin typeface="Calibri"/>
              <a:cs typeface="Calibri"/>
            </a:endParaRPr>
          </a:p>
          <a:p>
            <a:pPr marL="84645" marR="4607" indent="-73705">
              <a:lnSpc>
                <a:spcPts val="1950"/>
              </a:lnSpc>
              <a:spcBef>
                <a:spcPts val="1043"/>
              </a:spcBef>
              <a:buClr>
                <a:srgbClr val="EFA12D"/>
              </a:buClr>
              <a:buFont typeface="Arial"/>
              <a:buChar char="•"/>
              <a:tabLst>
                <a:tab pos="84645" algn="l"/>
                <a:tab pos="149137" algn="l"/>
              </a:tabLst>
            </a:pPr>
            <a:r>
              <a:rPr sz="1904" dirty="0">
                <a:solidFill>
                  <a:srgbClr val="262626"/>
                </a:solidFill>
                <a:latin typeface="Calibri"/>
                <a:cs typeface="Calibri"/>
              </a:rPr>
              <a:t>	Une</a:t>
            </a:r>
            <a:r>
              <a:rPr sz="1904" spc="-82" dirty="0">
                <a:solidFill>
                  <a:srgbClr val="262626"/>
                </a:solidFill>
                <a:latin typeface="Calibri"/>
                <a:cs typeface="Calibri"/>
              </a:rPr>
              <a:t> </a:t>
            </a:r>
            <a:r>
              <a:rPr sz="1904" dirty="0">
                <a:solidFill>
                  <a:srgbClr val="262626"/>
                </a:solidFill>
                <a:latin typeface="Calibri"/>
                <a:cs typeface="Calibri"/>
              </a:rPr>
              <a:t>équipe</a:t>
            </a:r>
            <a:r>
              <a:rPr sz="1904" spc="-27" dirty="0">
                <a:solidFill>
                  <a:srgbClr val="262626"/>
                </a:solidFill>
                <a:latin typeface="Calibri"/>
                <a:cs typeface="Calibri"/>
              </a:rPr>
              <a:t> </a:t>
            </a:r>
            <a:r>
              <a:rPr sz="1904" dirty="0">
                <a:solidFill>
                  <a:srgbClr val="262626"/>
                </a:solidFill>
                <a:latin typeface="Calibri"/>
                <a:cs typeface="Calibri"/>
              </a:rPr>
              <a:t>de</a:t>
            </a:r>
            <a:r>
              <a:rPr sz="1904" spc="-41" dirty="0">
                <a:solidFill>
                  <a:srgbClr val="262626"/>
                </a:solidFill>
                <a:latin typeface="Calibri"/>
                <a:cs typeface="Calibri"/>
              </a:rPr>
              <a:t> </a:t>
            </a:r>
            <a:r>
              <a:rPr sz="1904" b="1" spc="-41" dirty="0">
                <a:solidFill>
                  <a:srgbClr val="262626"/>
                </a:solidFill>
                <a:latin typeface="Calibri"/>
                <a:cs typeface="Calibri"/>
              </a:rPr>
              <a:t>direction</a:t>
            </a:r>
            <a:r>
              <a:rPr sz="1904" b="1" spc="-68" dirty="0">
                <a:solidFill>
                  <a:srgbClr val="262626"/>
                </a:solidFill>
                <a:latin typeface="Calibri"/>
                <a:cs typeface="Calibri"/>
              </a:rPr>
              <a:t> </a:t>
            </a:r>
            <a:r>
              <a:rPr sz="1904" b="1" spc="-59" dirty="0">
                <a:solidFill>
                  <a:srgbClr val="262626"/>
                </a:solidFill>
                <a:latin typeface="Calibri"/>
                <a:cs typeface="Calibri"/>
              </a:rPr>
              <a:t>projet</a:t>
            </a:r>
            <a:r>
              <a:rPr sz="1904" b="1" spc="-50" dirty="0">
                <a:solidFill>
                  <a:srgbClr val="262626"/>
                </a:solidFill>
                <a:latin typeface="Calibri"/>
                <a:cs typeface="Calibri"/>
              </a:rPr>
              <a:t> </a:t>
            </a:r>
            <a:r>
              <a:rPr sz="1904" b="1" spc="-36" dirty="0">
                <a:solidFill>
                  <a:srgbClr val="262626"/>
                </a:solidFill>
                <a:latin typeface="Calibri"/>
                <a:cs typeface="Calibri"/>
              </a:rPr>
              <a:t>dédiée</a:t>
            </a:r>
            <a:r>
              <a:rPr sz="1904" spc="-36" dirty="0">
                <a:solidFill>
                  <a:srgbClr val="262626"/>
                </a:solidFill>
                <a:latin typeface="Calibri"/>
                <a:cs typeface="Calibri"/>
              </a:rPr>
              <a:t>,</a:t>
            </a:r>
            <a:r>
              <a:rPr sz="1904" spc="-73" dirty="0">
                <a:solidFill>
                  <a:srgbClr val="262626"/>
                </a:solidFill>
                <a:latin typeface="Calibri"/>
                <a:cs typeface="Calibri"/>
              </a:rPr>
              <a:t> </a:t>
            </a:r>
            <a:r>
              <a:rPr sz="1904" dirty="0">
                <a:solidFill>
                  <a:srgbClr val="262626"/>
                </a:solidFill>
                <a:latin typeface="Calibri"/>
                <a:cs typeface="Calibri"/>
              </a:rPr>
              <a:t>au</a:t>
            </a:r>
            <a:r>
              <a:rPr sz="1904" spc="-36" dirty="0">
                <a:solidFill>
                  <a:srgbClr val="262626"/>
                </a:solidFill>
                <a:latin typeface="Calibri"/>
                <a:cs typeface="Calibri"/>
              </a:rPr>
              <a:t> </a:t>
            </a:r>
            <a:r>
              <a:rPr sz="1904" spc="-9" dirty="0">
                <a:solidFill>
                  <a:srgbClr val="262626"/>
                </a:solidFill>
                <a:latin typeface="Calibri"/>
                <a:cs typeface="Calibri"/>
              </a:rPr>
              <a:t>siège</a:t>
            </a:r>
            <a:r>
              <a:rPr sz="1904" spc="-41" dirty="0">
                <a:solidFill>
                  <a:srgbClr val="262626"/>
                </a:solidFill>
                <a:latin typeface="Calibri"/>
                <a:cs typeface="Calibri"/>
              </a:rPr>
              <a:t> </a:t>
            </a:r>
            <a:r>
              <a:rPr sz="1904" spc="-9" dirty="0">
                <a:solidFill>
                  <a:srgbClr val="262626"/>
                </a:solidFill>
                <a:latin typeface="Calibri"/>
                <a:cs typeface="Calibri"/>
              </a:rPr>
              <a:t>(niveau</a:t>
            </a:r>
            <a:r>
              <a:rPr sz="1904" spc="-36" dirty="0">
                <a:solidFill>
                  <a:srgbClr val="262626"/>
                </a:solidFill>
                <a:latin typeface="Calibri"/>
                <a:cs typeface="Calibri"/>
              </a:rPr>
              <a:t> </a:t>
            </a:r>
            <a:r>
              <a:rPr sz="1904" spc="-18" dirty="0">
                <a:solidFill>
                  <a:srgbClr val="262626"/>
                </a:solidFill>
                <a:latin typeface="Calibri"/>
                <a:cs typeface="Calibri"/>
              </a:rPr>
              <a:t>régional)</a:t>
            </a:r>
            <a:r>
              <a:rPr sz="1904" spc="-32" dirty="0">
                <a:solidFill>
                  <a:srgbClr val="262626"/>
                </a:solidFill>
                <a:latin typeface="Calibri"/>
                <a:cs typeface="Calibri"/>
              </a:rPr>
              <a:t> </a:t>
            </a:r>
            <a:r>
              <a:rPr sz="1904" dirty="0">
                <a:solidFill>
                  <a:srgbClr val="262626"/>
                </a:solidFill>
                <a:latin typeface="Calibri"/>
                <a:cs typeface="Calibri"/>
              </a:rPr>
              <a:t>+</a:t>
            </a:r>
            <a:r>
              <a:rPr sz="1904" spc="-50" dirty="0">
                <a:solidFill>
                  <a:srgbClr val="262626"/>
                </a:solidFill>
                <a:latin typeface="Calibri"/>
                <a:cs typeface="Calibri"/>
              </a:rPr>
              <a:t> </a:t>
            </a:r>
            <a:r>
              <a:rPr sz="1904" dirty="0">
                <a:solidFill>
                  <a:srgbClr val="262626"/>
                </a:solidFill>
                <a:latin typeface="Calibri"/>
                <a:cs typeface="Calibri"/>
              </a:rPr>
              <a:t>1</a:t>
            </a:r>
            <a:r>
              <a:rPr sz="1904" spc="-45" dirty="0">
                <a:solidFill>
                  <a:srgbClr val="262626"/>
                </a:solidFill>
                <a:latin typeface="Calibri"/>
                <a:cs typeface="Calibri"/>
              </a:rPr>
              <a:t> </a:t>
            </a:r>
            <a:r>
              <a:rPr sz="1904" spc="-27" dirty="0">
                <a:solidFill>
                  <a:srgbClr val="262626"/>
                </a:solidFill>
                <a:latin typeface="Calibri"/>
                <a:cs typeface="Calibri"/>
              </a:rPr>
              <a:t>référent</a:t>
            </a:r>
            <a:r>
              <a:rPr sz="1904" spc="-14" dirty="0">
                <a:solidFill>
                  <a:srgbClr val="262626"/>
                </a:solidFill>
                <a:latin typeface="Calibri"/>
                <a:cs typeface="Calibri"/>
              </a:rPr>
              <a:t> </a:t>
            </a:r>
            <a:r>
              <a:rPr sz="1904" spc="-9" dirty="0">
                <a:solidFill>
                  <a:srgbClr val="262626"/>
                </a:solidFill>
                <a:latin typeface="Calibri"/>
                <a:cs typeface="Calibri"/>
              </a:rPr>
              <a:t>médical psychiatre</a:t>
            </a:r>
            <a:endParaRPr sz="1904" dirty="0">
              <a:latin typeface="Calibri"/>
              <a:cs typeface="Calibri"/>
            </a:endParaRPr>
          </a:p>
          <a:p>
            <a:pPr marL="84645" marR="1546647" indent="-73705">
              <a:lnSpc>
                <a:spcPts val="1941"/>
              </a:lnSpc>
              <a:spcBef>
                <a:spcPts val="1038"/>
              </a:spcBef>
              <a:buClr>
                <a:srgbClr val="EFA12D"/>
              </a:buClr>
              <a:buFont typeface="Arial"/>
              <a:buChar char="•"/>
              <a:tabLst>
                <a:tab pos="84645" algn="l"/>
                <a:tab pos="149137" algn="l"/>
              </a:tabLst>
            </a:pPr>
            <a:r>
              <a:rPr sz="1904" dirty="0">
                <a:solidFill>
                  <a:srgbClr val="262626"/>
                </a:solidFill>
                <a:latin typeface="Calibri"/>
                <a:cs typeface="Calibri"/>
              </a:rPr>
              <a:t>	Un</a:t>
            </a:r>
            <a:r>
              <a:rPr sz="1904" spc="-103" dirty="0">
                <a:solidFill>
                  <a:srgbClr val="262626"/>
                </a:solidFill>
                <a:latin typeface="Calibri"/>
                <a:cs typeface="Calibri"/>
              </a:rPr>
              <a:t> </a:t>
            </a:r>
            <a:r>
              <a:rPr sz="1904" spc="-9" dirty="0">
                <a:solidFill>
                  <a:srgbClr val="262626"/>
                </a:solidFill>
                <a:latin typeface="Calibri"/>
                <a:cs typeface="Calibri"/>
              </a:rPr>
              <a:t>réseau</a:t>
            </a:r>
            <a:r>
              <a:rPr sz="1904" spc="5" dirty="0">
                <a:solidFill>
                  <a:srgbClr val="262626"/>
                </a:solidFill>
                <a:latin typeface="Calibri"/>
                <a:cs typeface="Calibri"/>
              </a:rPr>
              <a:t> </a:t>
            </a:r>
            <a:r>
              <a:rPr sz="1904" dirty="0">
                <a:solidFill>
                  <a:srgbClr val="262626"/>
                </a:solidFill>
                <a:latin typeface="Calibri"/>
                <a:cs typeface="Calibri"/>
              </a:rPr>
              <a:t>de</a:t>
            </a:r>
            <a:r>
              <a:rPr sz="1904" spc="-27" dirty="0">
                <a:solidFill>
                  <a:srgbClr val="262626"/>
                </a:solidFill>
                <a:latin typeface="Calibri"/>
                <a:cs typeface="Calibri"/>
              </a:rPr>
              <a:t> </a:t>
            </a:r>
            <a:r>
              <a:rPr sz="1904" b="1" spc="-63" dirty="0">
                <a:solidFill>
                  <a:srgbClr val="262626"/>
                </a:solidFill>
                <a:latin typeface="Calibri"/>
                <a:cs typeface="Calibri"/>
              </a:rPr>
              <a:t>référents</a:t>
            </a:r>
            <a:r>
              <a:rPr sz="1904" b="1" spc="-45" dirty="0">
                <a:solidFill>
                  <a:srgbClr val="262626"/>
                </a:solidFill>
                <a:latin typeface="Calibri"/>
                <a:cs typeface="Calibri"/>
              </a:rPr>
              <a:t> </a:t>
            </a:r>
            <a:r>
              <a:rPr sz="1904" b="1" spc="-82" dirty="0">
                <a:solidFill>
                  <a:srgbClr val="262626"/>
                </a:solidFill>
                <a:latin typeface="Calibri"/>
                <a:cs typeface="Calibri"/>
              </a:rPr>
              <a:t>«</a:t>
            </a:r>
            <a:r>
              <a:rPr sz="1904" b="1" spc="-27" dirty="0">
                <a:solidFill>
                  <a:srgbClr val="262626"/>
                </a:solidFill>
                <a:latin typeface="Calibri"/>
                <a:cs typeface="Calibri"/>
              </a:rPr>
              <a:t> </a:t>
            </a:r>
            <a:r>
              <a:rPr sz="1904" b="1" spc="-50" dirty="0">
                <a:solidFill>
                  <a:srgbClr val="262626"/>
                </a:solidFill>
                <a:latin typeface="Calibri"/>
                <a:cs typeface="Calibri"/>
              </a:rPr>
              <a:t>santé</a:t>
            </a:r>
            <a:r>
              <a:rPr sz="1904" b="1" spc="-59" dirty="0">
                <a:solidFill>
                  <a:srgbClr val="262626"/>
                </a:solidFill>
                <a:latin typeface="Calibri"/>
                <a:cs typeface="Calibri"/>
              </a:rPr>
              <a:t> </a:t>
            </a:r>
            <a:r>
              <a:rPr sz="1904" b="1" spc="-63" dirty="0">
                <a:solidFill>
                  <a:srgbClr val="262626"/>
                </a:solidFill>
                <a:latin typeface="Calibri"/>
                <a:cs typeface="Calibri"/>
              </a:rPr>
              <a:t>mentale</a:t>
            </a:r>
            <a:r>
              <a:rPr sz="1904" b="1" spc="-59" dirty="0">
                <a:solidFill>
                  <a:srgbClr val="262626"/>
                </a:solidFill>
                <a:latin typeface="Calibri"/>
                <a:cs typeface="Calibri"/>
              </a:rPr>
              <a:t> </a:t>
            </a:r>
            <a:r>
              <a:rPr sz="1904" b="1" dirty="0">
                <a:solidFill>
                  <a:srgbClr val="262626"/>
                </a:solidFill>
                <a:latin typeface="Calibri"/>
                <a:cs typeface="Calibri"/>
              </a:rPr>
              <a:t>&amp;</a:t>
            </a:r>
            <a:r>
              <a:rPr sz="1904" b="1" spc="-50" dirty="0">
                <a:solidFill>
                  <a:srgbClr val="262626"/>
                </a:solidFill>
                <a:latin typeface="Calibri"/>
                <a:cs typeface="Calibri"/>
              </a:rPr>
              <a:t> </a:t>
            </a:r>
            <a:r>
              <a:rPr sz="1904" b="1" spc="-54" dirty="0">
                <a:solidFill>
                  <a:srgbClr val="262626"/>
                </a:solidFill>
                <a:latin typeface="Calibri"/>
                <a:cs typeface="Calibri"/>
              </a:rPr>
              <a:t>psychiatrie</a:t>
            </a:r>
            <a:r>
              <a:rPr sz="1904" b="1" spc="-59" dirty="0">
                <a:solidFill>
                  <a:srgbClr val="262626"/>
                </a:solidFill>
                <a:latin typeface="Calibri"/>
                <a:cs typeface="Calibri"/>
              </a:rPr>
              <a:t> </a:t>
            </a:r>
            <a:r>
              <a:rPr sz="1904" b="1" dirty="0">
                <a:solidFill>
                  <a:srgbClr val="262626"/>
                </a:solidFill>
                <a:latin typeface="Calibri"/>
                <a:cs typeface="Calibri"/>
              </a:rPr>
              <a:t>»</a:t>
            </a:r>
            <a:r>
              <a:rPr sz="1904" b="1" spc="-32" dirty="0">
                <a:solidFill>
                  <a:srgbClr val="262626"/>
                </a:solidFill>
                <a:latin typeface="Calibri"/>
                <a:cs typeface="Calibri"/>
              </a:rPr>
              <a:t> </a:t>
            </a:r>
            <a:r>
              <a:rPr sz="1904" b="1" spc="-9" dirty="0">
                <a:solidFill>
                  <a:srgbClr val="0070C0"/>
                </a:solidFill>
                <a:latin typeface="Calibri"/>
                <a:cs typeface="Calibri"/>
              </a:rPr>
              <a:t>en</a:t>
            </a:r>
            <a:r>
              <a:rPr sz="1904" b="1" spc="-54" dirty="0">
                <a:solidFill>
                  <a:srgbClr val="0070C0"/>
                </a:solidFill>
                <a:latin typeface="Calibri"/>
                <a:cs typeface="Calibri"/>
              </a:rPr>
              <a:t> </a:t>
            </a:r>
            <a:r>
              <a:rPr sz="1904" b="1" spc="-23" dirty="0">
                <a:solidFill>
                  <a:srgbClr val="0070C0"/>
                </a:solidFill>
                <a:latin typeface="Calibri"/>
                <a:cs typeface="Calibri"/>
              </a:rPr>
              <a:t>délégations </a:t>
            </a:r>
            <a:r>
              <a:rPr sz="1904" b="1" spc="-9" dirty="0">
                <a:solidFill>
                  <a:srgbClr val="0070C0"/>
                </a:solidFill>
                <a:latin typeface="Calibri"/>
                <a:cs typeface="Calibri"/>
              </a:rPr>
              <a:t>départementales</a:t>
            </a:r>
            <a:endParaRPr sz="1904" dirty="0">
              <a:solidFill>
                <a:srgbClr val="0070C0"/>
              </a:solidFill>
              <a:latin typeface="Calibri"/>
              <a:cs typeface="Calibri"/>
            </a:endParaRPr>
          </a:p>
          <a:p>
            <a:pPr marL="149713" indent="-138196">
              <a:spcBef>
                <a:spcPts val="685"/>
              </a:spcBef>
              <a:buClr>
                <a:srgbClr val="EFA12D"/>
              </a:buClr>
              <a:buFont typeface="Arial"/>
              <a:buChar char="•"/>
              <a:tabLst>
                <a:tab pos="149713" algn="l"/>
              </a:tabLst>
            </a:pPr>
            <a:r>
              <a:rPr sz="1904" dirty="0">
                <a:solidFill>
                  <a:srgbClr val="262626"/>
                </a:solidFill>
                <a:latin typeface="Calibri"/>
                <a:cs typeface="Calibri"/>
              </a:rPr>
              <a:t>Un</a:t>
            </a:r>
            <a:r>
              <a:rPr sz="1904" spc="-77" dirty="0">
                <a:solidFill>
                  <a:srgbClr val="262626"/>
                </a:solidFill>
                <a:latin typeface="Calibri"/>
                <a:cs typeface="Calibri"/>
              </a:rPr>
              <a:t> </a:t>
            </a:r>
            <a:r>
              <a:rPr sz="1904" b="1" spc="-41" dirty="0">
                <a:solidFill>
                  <a:srgbClr val="262626"/>
                </a:solidFill>
                <a:latin typeface="Calibri"/>
                <a:cs typeface="Calibri"/>
              </a:rPr>
              <a:t>comité</a:t>
            </a:r>
            <a:r>
              <a:rPr sz="1904" b="1" spc="-68" dirty="0">
                <a:solidFill>
                  <a:srgbClr val="262626"/>
                </a:solidFill>
                <a:latin typeface="Calibri"/>
                <a:cs typeface="Calibri"/>
              </a:rPr>
              <a:t> </a:t>
            </a:r>
            <a:r>
              <a:rPr sz="1904" b="1" spc="-54" dirty="0">
                <a:solidFill>
                  <a:srgbClr val="262626"/>
                </a:solidFill>
                <a:latin typeface="Calibri"/>
                <a:cs typeface="Calibri"/>
              </a:rPr>
              <a:t>stratégique</a:t>
            </a:r>
            <a:r>
              <a:rPr sz="1904" b="1" spc="-59" dirty="0">
                <a:solidFill>
                  <a:srgbClr val="262626"/>
                </a:solidFill>
                <a:latin typeface="Calibri"/>
                <a:cs typeface="Calibri"/>
              </a:rPr>
              <a:t> </a:t>
            </a:r>
            <a:r>
              <a:rPr sz="1904" b="1" spc="-91" dirty="0">
                <a:solidFill>
                  <a:srgbClr val="262626"/>
                </a:solidFill>
                <a:latin typeface="Calibri"/>
                <a:cs typeface="Calibri"/>
              </a:rPr>
              <a:t>ARS</a:t>
            </a:r>
            <a:r>
              <a:rPr sz="1904" b="1" spc="-50" dirty="0">
                <a:solidFill>
                  <a:srgbClr val="262626"/>
                </a:solidFill>
                <a:latin typeface="Calibri"/>
                <a:cs typeface="Calibri"/>
              </a:rPr>
              <a:t> </a:t>
            </a:r>
            <a:r>
              <a:rPr sz="1904" dirty="0">
                <a:solidFill>
                  <a:srgbClr val="262626"/>
                </a:solidFill>
                <a:latin typeface="Calibri"/>
                <a:cs typeface="Calibri"/>
              </a:rPr>
              <a:t>«</a:t>
            </a:r>
            <a:r>
              <a:rPr sz="1904" spc="-18" dirty="0">
                <a:solidFill>
                  <a:srgbClr val="262626"/>
                </a:solidFill>
                <a:latin typeface="Calibri"/>
                <a:cs typeface="Calibri"/>
              </a:rPr>
              <a:t> </a:t>
            </a:r>
            <a:r>
              <a:rPr sz="1904" spc="-9" dirty="0">
                <a:solidFill>
                  <a:srgbClr val="262626"/>
                </a:solidFill>
                <a:latin typeface="Calibri"/>
                <a:cs typeface="Calibri"/>
              </a:rPr>
              <a:t>santé </a:t>
            </a:r>
            <a:r>
              <a:rPr sz="1904" spc="-18" dirty="0">
                <a:solidFill>
                  <a:srgbClr val="262626"/>
                </a:solidFill>
                <a:latin typeface="Calibri"/>
                <a:cs typeface="Calibri"/>
              </a:rPr>
              <a:t>mentale</a:t>
            </a:r>
            <a:r>
              <a:rPr sz="1904" spc="-9" dirty="0">
                <a:solidFill>
                  <a:srgbClr val="262626"/>
                </a:solidFill>
                <a:latin typeface="Calibri"/>
                <a:cs typeface="Calibri"/>
              </a:rPr>
              <a:t> </a:t>
            </a:r>
            <a:r>
              <a:rPr sz="1904" dirty="0">
                <a:solidFill>
                  <a:srgbClr val="262626"/>
                </a:solidFill>
                <a:latin typeface="Calibri"/>
                <a:cs typeface="Calibri"/>
              </a:rPr>
              <a:t>&amp;</a:t>
            </a:r>
            <a:r>
              <a:rPr sz="1904" spc="-36" dirty="0">
                <a:solidFill>
                  <a:srgbClr val="262626"/>
                </a:solidFill>
                <a:latin typeface="Calibri"/>
                <a:cs typeface="Calibri"/>
              </a:rPr>
              <a:t> </a:t>
            </a:r>
            <a:r>
              <a:rPr sz="1904" spc="-23" dirty="0">
                <a:solidFill>
                  <a:srgbClr val="262626"/>
                </a:solidFill>
                <a:latin typeface="Calibri"/>
                <a:cs typeface="Calibri"/>
              </a:rPr>
              <a:t>psychiatrie</a:t>
            </a:r>
            <a:r>
              <a:rPr sz="1904" spc="-32" dirty="0">
                <a:solidFill>
                  <a:srgbClr val="262626"/>
                </a:solidFill>
                <a:latin typeface="Calibri"/>
                <a:cs typeface="Calibri"/>
              </a:rPr>
              <a:t> </a:t>
            </a:r>
            <a:r>
              <a:rPr sz="1904" spc="-45" dirty="0">
                <a:solidFill>
                  <a:srgbClr val="262626"/>
                </a:solidFill>
                <a:latin typeface="Calibri"/>
                <a:cs typeface="Calibri"/>
              </a:rPr>
              <a:t>»</a:t>
            </a:r>
            <a:endParaRPr sz="1904" dirty="0">
              <a:latin typeface="Calibri"/>
              <a:cs typeface="Calibri"/>
            </a:endParaRPr>
          </a:p>
          <a:p>
            <a:pPr marL="149713" indent="-138196">
              <a:spcBef>
                <a:spcPts val="698"/>
              </a:spcBef>
              <a:buClr>
                <a:srgbClr val="EFA12D"/>
              </a:buClr>
              <a:buFont typeface="Arial"/>
              <a:buChar char="•"/>
              <a:tabLst>
                <a:tab pos="149713" algn="l"/>
              </a:tabLst>
            </a:pPr>
            <a:r>
              <a:rPr sz="1904" dirty="0">
                <a:solidFill>
                  <a:srgbClr val="262626"/>
                </a:solidFill>
                <a:latin typeface="Calibri"/>
                <a:cs typeface="Calibri"/>
              </a:rPr>
              <a:t>Un</a:t>
            </a:r>
            <a:r>
              <a:rPr sz="1904" spc="-73" dirty="0">
                <a:solidFill>
                  <a:srgbClr val="262626"/>
                </a:solidFill>
                <a:latin typeface="Calibri"/>
                <a:cs typeface="Calibri"/>
              </a:rPr>
              <a:t> </a:t>
            </a:r>
            <a:r>
              <a:rPr sz="1904" b="1" spc="-54" dirty="0">
                <a:solidFill>
                  <a:srgbClr val="262626"/>
                </a:solidFill>
                <a:latin typeface="Calibri"/>
                <a:cs typeface="Calibri"/>
              </a:rPr>
              <a:t>groupe</a:t>
            </a:r>
            <a:r>
              <a:rPr sz="1904" b="1" spc="-59" dirty="0">
                <a:solidFill>
                  <a:srgbClr val="262626"/>
                </a:solidFill>
                <a:latin typeface="Calibri"/>
                <a:cs typeface="Calibri"/>
              </a:rPr>
              <a:t> </a:t>
            </a:r>
            <a:r>
              <a:rPr sz="1904" b="1" spc="-45" dirty="0">
                <a:solidFill>
                  <a:srgbClr val="262626"/>
                </a:solidFill>
                <a:latin typeface="Calibri"/>
                <a:cs typeface="Calibri"/>
              </a:rPr>
              <a:t>régional</a:t>
            </a:r>
            <a:r>
              <a:rPr sz="1904" b="1" spc="-63" dirty="0">
                <a:solidFill>
                  <a:srgbClr val="262626"/>
                </a:solidFill>
                <a:latin typeface="Calibri"/>
                <a:cs typeface="Calibri"/>
              </a:rPr>
              <a:t> </a:t>
            </a:r>
            <a:r>
              <a:rPr sz="1904" b="1" spc="-27" dirty="0">
                <a:solidFill>
                  <a:srgbClr val="262626"/>
                </a:solidFill>
                <a:latin typeface="Calibri"/>
                <a:cs typeface="Calibri"/>
              </a:rPr>
              <a:t>de</a:t>
            </a:r>
            <a:r>
              <a:rPr sz="1904" b="1" spc="-68" dirty="0">
                <a:solidFill>
                  <a:srgbClr val="262626"/>
                </a:solidFill>
                <a:latin typeface="Calibri"/>
                <a:cs typeface="Calibri"/>
              </a:rPr>
              <a:t> </a:t>
            </a:r>
            <a:r>
              <a:rPr sz="1904" b="1" spc="-54" dirty="0">
                <a:solidFill>
                  <a:srgbClr val="262626"/>
                </a:solidFill>
                <a:latin typeface="Calibri"/>
                <a:cs typeface="Calibri"/>
              </a:rPr>
              <a:t>santé</a:t>
            </a:r>
            <a:r>
              <a:rPr sz="1904" b="1" spc="-59" dirty="0">
                <a:solidFill>
                  <a:srgbClr val="262626"/>
                </a:solidFill>
                <a:latin typeface="Calibri"/>
                <a:cs typeface="Calibri"/>
              </a:rPr>
              <a:t> </a:t>
            </a:r>
            <a:r>
              <a:rPr sz="1904" b="1" spc="-50" dirty="0">
                <a:solidFill>
                  <a:srgbClr val="262626"/>
                </a:solidFill>
                <a:latin typeface="Calibri"/>
                <a:cs typeface="Calibri"/>
              </a:rPr>
              <a:t>mentale</a:t>
            </a:r>
            <a:r>
              <a:rPr sz="1904" spc="-50" dirty="0">
                <a:solidFill>
                  <a:srgbClr val="262626"/>
                </a:solidFill>
                <a:latin typeface="Calibri"/>
                <a:cs typeface="Calibri"/>
              </a:rPr>
              <a:t>, </a:t>
            </a:r>
            <a:r>
              <a:rPr sz="1904" spc="-18" dirty="0">
                <a:solidFill>
                  <a:srgbClr val="262626"/>
                </a:solidFill>
                <a:latin typeface="Calibri"/>
                <a:cs typeface="Calibri"/>
              </a:rPr>
              <a:t>émanation</a:t>
            </a:r>
            <a:r>
              <a:rPr sz="1904" spc="-27" dirty="0">
                <a:solidFill>
                  <a:srgbClr val="262626"/>
                </a:solidFill>
                <a:latin typeface="Calibri"/>
                <a:cs typeface="Calibri"/>
              </a:rPr>
              <a:t> </a:t>
            </a:r>
            <a:r>
              <a:rPr sz="1904" dirty="0">
                <a:solidFill>
                  <a:srgbClr val="262626"/>
                </a:solidFill>
                <a:latin typeface="Calibri"/>
                <a:cs typeface="Calibri"/>
              </a:rPr>
              <a:t>de</a:t>
            </a:r>
            <a:r>
              <a:rPr sz="1904" spc="-36" dirty="0">
                <a:solidFill>
                  <a:srgbClr val="262626"/>
                </a:solidFill>
                <a:latin typeface="Calibri"/>
                <a:cs typeface="Calibri"/>
              </a:rPr>
              <a:t> </a:t>
            </a:r>
            <a:r>
              <a:rPr sz="1904" dirty="0">
                <a:solidFill>
                  <a:srgbClr val="262626"/>
                </a:solidFill>
                <a:latin typeface="Calibri"/>
                <a:cs typeface="Calibri"/>
              </a:rPr>
              <a:t>la</a:t>
            </a:r>
            <a:r>
              <a:rPr sz="1904" spc="-27" dirty="0">
                <a:solidFill>
                  <a:srgbClr val="262626"/>
                </a:solidFill>
                <a:latin typeface="Calibri"/>
                <a:cs typeface="Calibri"/>
              </a:rPr>
              <a:t> </a:t>
            </a:r>
            <a:r>
              <a:rPr sz="1904" spc="-9" dirty="0">
                <a:solidFill>
                  <a:srgbClr val="262626"/>
                </a:solidFill>
                <a:latin typeface="Calibri"/>
                <a:cs typeface="Calibri"/>
              </a:rPr>
              <a:t>CRSA</a:t>
            </a:r>
            <a:r>
              <a:rPr lang="fr-FR" sz="1904" spc="-9" dirty="0">
                <a:solidFill>
                  <a:srgbClr val="262626"/>
                </a:solidFill>
                <a:latin typeface="Calibri"/>
                <a:cs typeface="Calibri"/>
              </a:rPr>
              <a:t> (</a:t>
            </a:r>
            <a:r>
              <a:rPr lang="fr-FR" sz="1632" i="1" spc="-9" dirty="0">
                <a:solidFill>
                  <a:srgbClr val="262626"/>
                </a:solidFill>
                <a:latin typeface="Calibri"/>
                <a:cs typeface="Calibri"/>
              </a:rPr>
              <a:t>Conférence régionale de la santé et de l’autonomie</a:t>
            </a:r>
            <a:r>
              <a:rPr lang="fr-FR" sz="1904" spc="-9" dirty="0">
                <a:solidFill>
                  <a:srgbClr val="262626"/>
                </a:solidFill>
                <a:latin typeface="Calibri"/>
                <a:cs typeface="Calibri"/>
              </a:rPr>
              <a:t>), instance de </a:t>
            </a:r>
            <a:r>
              <a:rPr sz="1904" spc="-18" dirty="0">
                <a:solidFill>
                  <a:srgbClr val="262626"/>
                </a:solidFill>
                <a:latin typeface="Calibri"/>
                <a:cs typeface="Calibri"/>
              </a:rPr>
              <a:t>democrat</a:t>
            </a:r>
            <a:r>
              <a:rPr lang="fr-FR" sz="1904" spc="-18" dirty="0" err="1">
                <a:solidFill>
                  <a:srgbClr val="262626"/>
                </a:solidFill>
                <a:latin typeface="Calibri"/>
                <a:cs typeface="Calibri"/>
              </a:rPr>
              <a:t>ie</a:t>
            </a:r>
            <a:r>
              <a:rPr sz="1904" spc="5" dirty="0">
                <a:solidFill>
                  <a:srgbClr val="262626"/>
                </a:solidFill>
                <a:latin typeface="Calibri"/>
                <a:cs typeface="Calibri"/>
              </a:rPr>
              <a:t> </a:t>
            </a:r>
            <a:r>
              <a:rPr sz="1904" dirty="0" err="1">
                <a:solidFill>
                  <a:srgbClr val="262626"/>
                </a:solidFill>
                <a:latin typeface="Calibri"/>
                <a:cs typeface="Calibri"/>
              </a:rPr>
              <a:t>en</a:t>
            </a:r>
            <a:r>
              <a:rPr sz="1904" spc="-27" dirty="0">
                <a:solidFill>
                  <a:srgbClr val="262626"/>
                </a:solidFill>
                <a:latin typeface="Calibri"/>
                <a:cs typeface="Calibri"/>
              </a:rPr>
              <a:t> </a:t>
            </a:r>
            <a:r>
              <a:rPr sz="1904" spc="-9" dirty="0">
                <a:solidFill>
                  <a:srgbClr val="262626"/>
                </a:solidFill>
                <a:latin typeface="Calibri"/>
                <a:cs typeface="Calibri"/>
              </a:rPr>
              <a:t>santé</a:t>
            </a:r>
            <a:endParaRPr sz="1904" dirty="0">
              <a:latin typeface="Calibri"/>
              <a:cs typeface="Calibri"/>
            </a:endParaRPr>
          </a:p>
          <a:p>
            <a:pPr marL="149713" indent="-138196">
              <a:spcBef>
                <a:spcPts val="694"/>
              </a:spcBef>
              <a:buClr>
                <a:srgbClr val="EFA12D"/>
              </a:buClr>
              <a:buFont typeface="Arial"/>
              <a:buChar char="•"/>
              <a:tabLst>
                <a:tab pos="149713" algn="l"/>
              </a:tabLst>
            </a:pPr>
            <a:r>
              <a:rPr sz="1904" dirty="0">
                <a:solidFill>
                  <a:srgbClr val="262626"/>
                </a:solidFill>
                <a:latin typeface="Calibri"/>
                <a:cs typeface="Calibri"/>
              </a:rPr>
              <a:t>Plus</a:t>
            </a:r>
            <a:r>
              <a:rPr sz="1904" spc="-109" dirty="0">
                <a:solidFill>
                  <a:srgbClr val="262626"/>
                </a:solidFill>
                <a:latin typeface="Calibri"/>
                <a:cs typeface="Calibri"/>
              </a:rPr>
              <a:t> </a:t>
            </a:r>
            <a:r>
              <a:rPr sz="1904" dirty="0">
                <a:solidFill>
                  <a:srgbClr val="262626"/>
                </a:solidFill>
                <a:latin typeface="Calibri"/>
                <a:cs typeface="Calibri"/>
              </a:rPr>
              <a:t>de</a:t>
            </a:r>
            <a:r>
              <a:rPr sz="1904" spc="-41" dirty="0">
                <a:solidFill>
                  <a:srgbClr val="262626"/>
                </a:solidFill>
                <a:latin typeface="Calibri"/>
                <a:cs typeface="Calibri"/>
              </a:rPr>
              <a:t> </a:t>
            </a:r>
            <a:r>
              <a:rPr sz="1904" spc="-9" dirty="0">
                <a:solidFill>
                  <a:srgbClr val="262626"/>
                </a:solidFill>
                <a:latin typeface="Calibri"/>
                <a:cs typeface="Calibri"/>
              </a:rPr>
              <a:t>marges</a:t>
            </a:r>
            <a:r>
              <a:rPr sz="1904" spc="-36" dirty="0">
                <a:solidFill>
                  <a:srgbClr val="262626"/>
                </a:solidFill>
                <a:latin typeface="Calibri"/>
                <a:cs typeface="Calibri"/>
              </a:rPr>
              <a:t> </a:t>
            </a:r>
            <a:r>
              <a:rPr sz="1904" spc="-9" dirty="0">
                <a:solidFill>
                  <a:srgbClr val="262626"/>
                </a:solidFill>
                <a:latin typeface="Calibri"/>
                <a:cs typeface="Calibri"/>
              </a:rPr>
              <a:t>dédiées</a:t>
            </a:r>
            <a:r>
              <a:rPr sz="1904" spc="-41" dirty="0">
                <a:solidFill>
                  <a:srgbClr val="262626"/>
                </a:solidFill>
                <a:latin typeface="Calibri"/>
                <a:cs typeface="Calibri"/>
              </a:rPr>
              <a:t> </a:t>
            </a:r>
            <a:r>
              <a:rPr sz="1904" dirty="0">
                <a:solidFill>
                  <a:srgbClr val="262626"/>
                </a:solidFill>
                <a:latin typeface="Calibri"/>
                <a:cs typeface="Calibri"/>
              </a:rPr>
              <a:t>à</a:t>
            </a:r>
            <a:r>
              <a:rPr sz="1904" spc="-59" dirty="0">
                <a:solidFill>
                  <a:srgbClr val="262626"/>
                </a:solidFill>
                <a:latin typeface="Calibri"/>
                <a:cs typeface="Calibri"/>
              </a:rPr>
              <a:t> </a:t>
            </a:r>
            <a:r>
              <a:rPr sz="1904" dirty="0">
                <a:solidFill>
                  <a:srgbClr val="262626"/>
                </a:solidFill>
                <a:latin typeface="Calibri"/>
                <a:cs typeface="Calibri"/>
              </a:rPr>
              <a:t>la</a:t>
            </a:r>
            <a:r>
              <a:rPr sz="1904" spc="-63" dirty="0">
                <a:solidFill>
                  <a:srgbClr val="262626"/>
                </a:solidFill>
                <a:latin typeface="Calibri"/>
                <a:cs typeface="Calibri"/>
              </a:rPr>
              <a:t> </a:t>
            </a:r>
            <a:r>
              <a:rPr sz="1904" spc="-9" dirty="0">
                <a:solidFill>
                  <a:srgbClr val="262626"/>
                </a:solidFill>
                <a:latin typeface="Calibri"/>
                <a:cs typeface="Calibri"/>
              </a:rPr>
              <a:t>santé</a:t>
            </a:r>
            <a:r>
              <a:rPr sz="1904" spc="-50" dirty="0">
                <a:solidFill>
                  <a:srgbClr val="262626"/>
                </a:solidFill>
                <a:latin typeface="Calibri"/>
                <a:cs typeface="Calibri"/>
              </a:rPr>
              <a:t> </a:t>
            </a:r>
            <a:r>
              <a:rPr sz="1904" spc="-9" dirty="0">
                <a:solidFill>
                  <a:srgbClr val="262626"/>
                </a:solidFill>
                <a:latin typeface="Calibri"/>
                <a:cs typeface="Calibri"/>
              </a:rPr>
              <a:t>mentale</a:t>
            </a:r>
            <a:r>
              <a:rPr sz="1904" spc="-18" dirty="0">
                <a:solidFill>
                  <a:srgbClr val="262626"/>
                </a:solidFill>
                <a:latin typeface="Calibri"/>
                <a:cs typeface="Calibri"/>
              </a:rPr>
              <a:t> </a:t>
            </a:r>
            <a:r>
              <a:rPr sz="1904" dirty="0">
                <a:solidFill>
                  <a:srgbClr val="262626"/>
                </a:solidFill>
                <a:latin typeface="Calibri"/>
                <a:cs typeface="Calibri"/>
              </a:rPr>
              <a:t>au</a:t>
            </a:r>
            <a:r>
              <a:rPr sz="1904" spc="-45" dirty="0">
                <a:solidFill>
                  <a:srgbClr val="262626"/>
                </a:solidFill>
                <a:latin typeface="Calibri"/>
                <a:cs typeface="Calibri"/>
              </a:rPr>
              <a:t> </a:t>
            </a:r>
            <a:r>
              <a:rPr sz="1904" dirty="0">
                <a:solidFill>
                  <a:srgbClr val="262626"/>
                </a:solidFill>
                <a:latin typeface="Calibri"/>
                <a:cs typeface="Calibri"/>
              </a:rPr>
              <a:t>sein</a:t>
            </a:r>
            <a:r>
              <a:rPr sz="1904" spc="-63" dirty="0">
                <a:solidFill>
                  <a:srgbClr val="262626"/>
                </a:solidFill>
                <a:latin typeface="Calibri"/>
                <a:cs typeface="Calibri"/>
              </a:rPr>
              <a:t> </a:t>
            </a:r>
            <a:r>
              <a:rPr sz="1904" dirty="0">
                <a:solidFill>
                  <a:srgbClr val="262626"/>
                </a:solidFill>
                <a:latin typeface="Calibri"/>
                <a:cs typeface="Calibri"/>
              </a:rPr>
              <a:t>du</a:t>
            </a:r>
            <a:r>
              <a:rPr sz="1904" spc="-45" dirty="0">
                <a:solidFill>
                  <a:srgbClr val="262626"/>
                </a:solidFill>
                <a:latin typeface="Calibri"/>
                <a:cs typeface="Calibri"/>
              </a:rPr>
              <a:t> </a:t>
            </a:r>
            <a:r>
              <a:rPr sz="1904" b="1" spc="-36" dirty="0">
                <a:solidFill>
                  <a:srgbClr val="262626"/>
                </a:solidFill>
                <a:latin typeface="Calibri"/>
                <a:cs typeface="Calibri"/>
              </a:rPr>
              <a:t>Fonds</a:t>
            </a:r>
            <a:r>
              <a:rPr sz="1904" b="1" spc="-73" dirty="0">
                <a:solidFill>
                  <a:srgbClr val="262626"/>
                </a:solidFill>
                <a:latin typeface="Calibri"/>
                <a:cs typeface="Calibri"/>
              </a:rPr>
              <a:t> </a:t>
            </a:r>
            <a:r>
              <a:rPr sz="1904" b="1" spc="-54" dirty="0">
                <a:solidFill>
                  <a:srgbClr val="262626"/>
                </a:solidFill>
                <a:latin typeface="Calibri"/>
                <a:cs typeface="Calibri"/>
              </a:rPr>
              <a:t>d’intervention </a:t>
            </a:r>
            <a:r>
              <a:rPr sz="1904" b="1" spc="-9" dirty="0">
                <a:solidFill>
                  <a:srgbClr val="262626"/>
                </a:solidFill>
                <a:latin typeface="Calibri"/>
                <a:cs typeface="Calibri"/>
              </a:rPr>
              <a:t>régionale</a:t>
            </a:r>
            <a:endParaRPr sz="1904" dirty="0">
              <a:latin typeface="Calibri"/>
              <a:cs typeface="Calibri"/>
            </a:endParaRPr>
          </a:p>
        </p:txBody>
      </p:sp>
    </p:spTree>
    <p:extLst>
      <p:ext uri="{BB962C8B-B14F-4D97-AF65-F5344CB8AC3E}">
        <p14:creationId xmlns:p14="http://schemas.microsoft.com/office/powerpoint/2010/main" val="330210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ZoneTexte 6">
            <a:extLst>
              <a:ext uri="{FF2B5EF4-FFF2-40B4-BE49-F238E27FC236}">
                <a16:creationId xmlns:a16="http://schemas.microsoft.com/office/drawing/2014/main" id="{BF77371D-219E-4758-815B-BF79EA63AA81}"/>
              </a:ext>
            </a:extLst>
          </p:cNvPr>
          <p:cNvSpPr txBox="1"/>
          <p:nvPr/>
        </p:nvSpPr>
        <p:spPr>
          <a:xfrm>
            <a:off x="834328" y="2078641"/>
            <a:ext cx="11088502" cy="4139595"/>
          </a:xfrm>
          <a:prstGeom prst="rect">
            <a:avLst/>
          </a:prstGeom>
          <a:noFill/>
        </p:spPr>
        <p:txBody>
          <a:bodyPr wrap="square">
            <a:spAutoFit/>
          </a:bodyPr>
          <a:lstStyle/>
          <a:p>
            <a:pPr algn="just">
              <a:lnSpc>
                <a:spcPct val="150000"/>
              </a:lnSpc>
              <a:defRPr/>
            </a:pPr>
            <a:r>
              <a:rPr lang="fr-FR" dirty="0">
                <a:latin typeface="Arial" panose="020B0604020202020204" pitchFamily="34" charset="0"/>
                <a:cs typeface="Arial" panose="020B0604020202020204" pitchFamily="34" charset="0"/>
              </a:rPr>
              <a:t>3 dimensions :</a:t>
            </a:r>
          </a:p>
          <a:p>
            <a:pPr marL="285750" indent="-285750" algn="just">
              <a:lnSpc>
                <a:spcPct val="150000"/>
              </a:lnSpc>
              <a:buFont typeface="Wingdings" panose="05000000000000000000" pitchFamily="2" charset="2"/>
              <a:buChar char="è"/>
              <a:defRPr/>
            </a:pPr>
            <a:r>
              <a:rPr lang="fr-FR" dirty="0">
                <a:latin typeface="Arial" panose="020B0604020202020204" pitchFamily="34" charset="0"/>
                <a:cs typeface="Arial" panose="020B0604020202020204" pitchFamily="34" charset="0"/>
                <a:sym typeface="Wingdings" panose="05000000000000000000" pitchFamily="2" charset="2"/>
              </a:rPr>
              <a:t>La </a:t>
            </a:r>
            <a:r>
              <a:rPr lang="fr-FR" b="1" dirty="0">
                <a:latin typeface="Arial" panose="020B0604020202020204" pitchFamily="34" charset="0"/>
                <a:cs typeface="Arial" panose="020B0604020202020204" pitchFamily="34" charset="0"/>
                <a:sym typeface="Wingdings" panose="05000000000000000000" pitchFamily="2" charset="2"/>
              </a:rPr>
              <a:t>santé mentale positive </a:t>
            </a:r>
            <a:r>
              <a:rPr lang="fr-FR" dirty="0">
                <a:latin typeface="Arial" panose="020B0604020202020204" pitchFamily="34" charset="0"/>
                <a:cs typeface="Arial" panose="020B0604020202020204" pitchFamily="34" charset="0"/>
                <a:sym typeface="Wingdings" panose="05000000000000000000" pitchFamily="2" charset="2"/>
              </a:rPr>
              <a:t>et la </a:t>
            </a:r>
            <a:r>
              <a:rPr lang="fr-FR" b="1" dirty="0">
                <a:latin typeface="Arial" panose="020B0604020202020204" pitchFamily="34" charset="0"/>
                <a:cs typeface="Arial" panose="020B0604020202020204" pitchFamily="34" charset="0"/>
                <a:sym typeface="Wingdings" panose="05000000000000000000" pitchFamily="2" charset="2"/>
              </a:rPr>
              <a:t>prévention</a:t>
            </a:r>
            <a:r>
              <a:rPr lang="fr-FR" dirty="0">
                <a:latin typeface="Arial" panose="020B0604020202020204" pitchFamily="34" charset="0"/>
                <a:cs typeface="Arial" panose="020B0604020202020204" pitchFamily="34" charset="0"/>
                <a:sym typeface="Wingdings" panose="05000000000000000000" pitchFamily="2" charset="2"/>
              </a:rPr>
              <a:t> en population </a:t>
            </a:r>
            <a:r>
              <a:rPr lang="fr-FR" dirty="0" smtClean="0">
                <a:latin typeface="Arial" panose="020B0604020202020204" pitchFamily="34" charset="0"/>
                <a:cs typeface="Arial" panose="020B0604020202020204" pitchFamily="34" charset="0"/>
                <a:sym typeface="Wingdings" panose="05000000000000000000" pitchFamily="2" charset="2"/>
              </a:rPr>
              <a:t>générale   </a:t>
            </a:r>
            <a:r>
              <a:rPr lang="fr-FR" sz="2000" b="1" dirty="0">
                <a:solidFill>
                  <a:schemeClr val="accent2"/>
                </a:solidFill>
                <a:effectLst>
                  <a:outerShdw blurRad="38100" dist="38100" dir="2700000" algn="tl">
                    <a:srgbClr val="000000">
                      <a:alpha val="43137"/>
                    </a:srgbClr>
                  </a:outerShdw>
                </a:effectLst>
                <a:sym typeface="Wingdings" panose="05000000000000000000" pitchFamily="2" charset="2"/>
              </a:rPr>
              <a:t>Collectivités locales, Association</a:t>
            </a:r>
          </a:p>
          <a:p>
            <a:pPr marL="742950" lvl="1" indent="-285750" algn="just">
              <a:lnSpc>
                <a:spcPct val="150000"/>
              </a:lnSpc>
              <a:buFont typeface="Wingdings" panose="05000000000000000000" pitchFamily="2" charset="2"/>
              <a:buChar char="ü"/>
              <a:defRPr/>
            </a:pPr>
            <a:r>
              <a:rPr lang="fr-FR" sz="1600" dirty="0">
                <a:latin typeface="Arial" panose="020B0604020202020204" pitchFamily="34" charset="0"/>
                <a:cs typeface="Arial" panose="020B0604020202020204" pitchFamily="34" charset="0"/>
                <a:sym typeface="Wingdings" panose="05000000000000000000" pitchFamily="2" charset="2"/>
              </a:rPr>
              <a:t>Bien-être psychologique et résilience,</a:t>
            </a:r>
          </a:p>
          <a:p>
            <a:pPr marL="742950" lvl="1" indent="-285750" algn="just">
              <a:lnSpc>
                <a:spcPct val="150000"/>
              </a:lnSpc>
              <a:buFont typeface="Wingdings" panose="05000000000000000000" pitchFamily="2" charset="2"/>
              <a:buChar char="ü"/>
              <a:defRPr/>
            </a:pPr>
            <a:r>
              <a:rPr lang="fr-FR" sz="1600" dirty="0">
                <a:latin typeface="Arial" panose="020B0604020202020204" pitchFamily="34" charset="0"/>
                <a:cs typeface="Arial" panose="020B0604020202020204" pitchFamily="34" charset="0"/>
                <a:sym typeface="Wingdings" panose="05000000000000000000" pitchFamily="2" charset="2"/>
              </a:rPr>
              <a:t>Compétences psychosociales, déstigmatisation, repérage précoce, </a:t>
            </a:r>
            <a:r>
              <a:rPr lang="fr-FR" sz="1600" b="1" dirty="0">
                <a:solidFill>
                  <a:srgbClr val="AC015A"/>
                </a:solidFill>
                <a:latin typeface="Arial" panose="020B0604020202020204" pitchFamily="34" charset="0"/>
                <a:cs typeface="Arial" panose="020B0604020202020204" pitchFamily="34" charset="0"/>
                <a:sym typeface="Wingdings" panose="05000000000000000000" pitchFamily="2" charset="2"/>
              </a:rPr>
              <a:t>secourisme en santé mentale</a:t>
            </a:r>
            <a:r>
              <a:rPr lang="fr-FR" sz="1600" dirty="0">
                <a:latin typeface="Arial" panose="020B0604020202020204" pitchFamily="34" charset="0"/>
                <a:cs typeface="Arial" panose="020B0604020202020204" pitchFamily="34" charset="0"/>
                <a:sym typeface="Wingdings" panose="05000000000000000000" pitchFamily="2" charset="2"/>
              </a:rPr>
              <a:t>, prévention du suicide,…</a:t>
            </a:r>
          </a:p>
          <a:p>
            <a:pPr lvl="1" algn="just">
              <a:defRPr/>
            </a:pPr>
            <a:endParaRPr lang="fr-FR" sz="1600" dirty="0">
              <a:latin typeface="Arial" panose="020B0604020202020204" pitchFamily="34" charset="0"/>
              <a:cs typeface="Arial" panose="020B0604020202020204" pitchFamily="34" charset="0"/>
              <a:sym typeface="Wingdings" panose="05000000000000000000" pitchFamily="2" charset="2"/>
            </a:endParaRPr>
          </a:p>
          <a:p>
            <a:pPr marL="285750" indent="-285750" algn="just">
              <a:lnSpc>
                <a:spcPct val="150000"/>
              </a:lnSpc>
              <a:buFont typeface="Wingdings" panose="05000000000000000000" pitchFamily="2" charset="2"/>
              <a:buChar char="è"/>
              <a:defRPr/>
            </a:pPr>
            <a:r>
              <a:rPr lang="fr-FR" dirty="0">
                <a:latin typeface="Arial" panose="020B0604020202020204" pitchFamily="34" charset="0"/>
                <a:cs typeface="Arial" panose="020B0604020202020204" pitchFamily="34" charset="0"/>
                <a:sym typeface="Wingdings" panose="05000000000000000000" pitchFamily="2" charset="2"/>
              </a:rPr>
              <a:t>Les </a:t>
            </a:r>
            <a:r>
              <a:rPr lang="fr-FR" b="1" dirty="0">
                <a:latin typeface="Arial" panose="020B0604020202020204" pitchFamily="34" charset="0"/>
                <a:cs typeface="Arial" panose="020B0604020202020204" pitchFamily="34" charset="0"/>
                <a:sym typeface="Wingdings" panose="05000000000000000000" pitchFamily="2" charset="2"/>
              </a:rPr>
              <a:t>troubles psychiques fréquents </a:t>
            </a:r>
            <a:r>
              <a:rPr lang="fr-FR" dirty="0">
                <a:latin typeface="Arial" panose="020B0604020202020204" pitchFamily="34" charset="0"/>
                <a:cs typeface="Arial" panose="020B0604020202020204" pitchFamily="34" charset="0"/>
                <a:sym typeface="Wingdings" panose="05000000000000000000" pitchFamily="2" charset="2"/>
              </a:rPr>
              <a:t>et les </a:t>
            </a:r>
            <a:r>
              <a:rPr lang="fr-FR" b="1" dirty="0">
                <a:latin typeface="Arial" panose="020B0604020202020204" pitchFamily="34" charset="0"/>
                <a:cs typeface="Arial" panose="020B0604020202020204" pitchFamily="34" charset="0"/>
                <a:sym typeface="Wingdings" panose="05000000000000000000" pitchFamily="2" charset="2"/>
              </a:rPr>
              <a:t>soins de ville</a:t>
            </a:r>
          </a:p>
          <a:p>
            <a:pPr marL="742950" lvl="1" indent="-285750" algn="just">
              <a:lnSpc>
                <a:spcPct val="150000"/>
              </a:lnSpc>
              <a:buFont typeface="Wingdings" panose="05000000000000000000" pitchFamily="2" charset="2"/>
              <a:buChar char="ü"/>
              <a:defRPr/>
            </a:pPr>
            <a:r>
              <a:rPr lang="fr-FR" sz="1600" dirty="0">
                <a:latin typeface="Arial" panose="020B0604020202020204" pitchFamily="34" charset="0"/>
                <a:cs typeface="Arial" panose="020B0604020202020204" pitchFamily="34" charset="0"/>
                <a:sym typeface="Wingdings" panose="05000000000000000000" pitchFamily="2" charset="2"/>
              </a:rPr>
              <a:t>Troubles de l’humeur, anxiété, dépression, substances,…</a:t>
            </a:r>
          </a:p>
          <a:p>
            <a:pPr marL="742950" lvl="1" indent="-285750" algn="just">
              <a:buFont typeface="Wingdings" panose="05000000000000000000" pitchFamily="2" charset="2"/>
              <a:buChar char="ü"/>
              <a:defRPr/>
            </a:pPr>
            <a:endParaRPr lang="fr-FR" sz="1600" dirty="0">
              <a:latin typeface="Arial" panose="020B0604020202020204" pitchFamily="34" charset="0"/>
              <a:cs typeface="Arial" panose="020B0604020202020204" pitchFamily="34" charset="0"/>
              <a:sym typeface="Wingdings" panose="05000000000000000000" pitchFamily="2" charset="2"/>
            </a:endParaRPr>
          </a:p>
          <a:p>
            <a:pPr marL="285750" indent="-285750" algn="just">
              <a:lnSpc>
                <a:spcPct val="150000"/>
              </a:lnSpc>
              <a:buFont typeface="Wingdings" panose="05000000000000000000" pitchFamily="2" charset="2"/>
              <a:buChar char="è"/>
              <a:defRPr/>
            </a:pPr>
            <a:r>
              <a:rPr lang="fr-FR" dirty="0">
                <a:latin typeface="Arial" panose="020B0604020202020204" pitchFamily="34" charset="0"/>
                <a:cs typeface="Arial" panose="020B0604020202020204" pitchFamily="34" charset="0"/>
                <a:sym typeface="Wingdings" panose="05000000000000000000" pitchFamily="2" charset="2"/>
              </a:rPr>
              <a:t>Les </a:t>
            </a:r>
            <a:r>
              <a:rPr lang="fr-FR" b="1" dirty="0">
                <a:latin typeface="Arial" panose="020B0604020202020204" pitchFamily="34" charset="0"/>
                <a:cs typeface="Arial" panose="020B0604020202020204" pitchFamily="34" charset="0"/>
                <a:sym typeface="Wingdings" panose="05000000000000000000" pitchFamily="2" charset="2"/>
              </a:rPr>
              <a:t>troubles psychiques sévères et persistants </a:t>
            </a:r>
            <a:r>
              <a:rPr lang="fr-FR" dirty="0">
                <a:latin typeface="Arial" panose="020B0604020202020204" pitchFamily="34" charset="0"/>
                <a:cs typeface="Arial" panose="020B0604020202020204" pitchFamily="34" charset="0"/>
                <a:sym typeface="Wingdings" panose="05000000000000000000" pitchFamily="2" charset="2"/>
              </a:rPr>
              <a:t>et la </a:t>
            </a:r>
            <a:r>
              <a:rPr lang="fr-FR" b="1" dirty="0">
                <a:latin typeface="Arial" panose="020B0604020202020204" pitchFamily="34" charset="0"/>
                <a:cs typeface="Arial" panose="020B0604020202020204" pitchFamily="34" charset="0"/>
                <a:sym typeface="Wingdings" panose="05000000000000000000" pitchFamily="2" charset="2"/>
              </a:rPr>
              <a:t>psychiatrie</a:t>
            </a:r>
          </a:p>
          <a:p>
            <a:pPr marL="742950" lvl="1" indent="-285750" algn="just">
              <a:lnSpc>
                <a:spcPct val="150000"/>
              </a:lnSpc>
              <a:buFont typeface="Wingdings" panose="05000000000000000000" pitchFamily="2" charset="2"/>
              <a:buChar char="ü"/>
              <a:defRPr/>
            </a:pPr>
            <a:r>
              <a:rPr lang="fr-FR" sz="1600" dirty="0">
                <a:latin typeface="Arial" panose="020B0604020202020204" pitchFamily="34" charset="0"/>
                <a:cs typeface="Arial" panose="020B0604020202020204" pitchFamily="34" charset="0"/>
                <a:sym typeface="Wingdings" panose="05000000000000000000" pitchFamily="2" charset="2"/>
              </a:rPr>
              <a:t>Troubles psychotiques, bipolaires, dépression sévère, addiction sévère,…</a:t>
            </a:r>
          </a:p>
        </p:txBody>
      </p:sp>
      <p:sp>
        <p:nvSpPr>
          <p:cNvPr id="8" name="ZoneTexte 7">
            <a:extLst>
              <a:ext uri="{FF2B5EF4-FFF2-40B4-BE49-F238E27FC236}">
                <a16:creationId xmlns:a16="http://schemas.microsoft.com/office/drawing/2014/main" id="{8DB47C0D-6D1B-6B8E-C43B-8BB5E4799C84}"/>
              </a:ext>
            </a:extLst>
          </p:cNvPr>
          <p:cNvSpPr txBox="1"/>
          <p:nvPr/>
        </p:nvSpPr>
        <p:spPr>
          <a:xfrm>
            <a:off x="834330" y="1398442"/>
            <a:ext cx="8431164" cy="463012"/>
          </a:xfrm>
          <a:prstGeom prst="rect">
            <a:avLst/>
          </a:prstGeom>
          <a:noFill/>
        </p:spPr>
        <p:txBody>
          <a:bodyPr wrap="square">
            <a:spAutoFit/>
          </a:bodyPr>
          <a:lstStyle/>
          <a:p>
            <a:pPr algn="just">
              <a:lnSpc>
                <a:spcPct val="150000"/>
              </a:lnSpc>
              <a:defRPr/>
            </a:pPr>
            <a:r>
              <a:rPr lang="fr-FR" sz="1800" dirty="0">
                <a:solidFill>
                  <a:schemeClr val="accent2"/>
                </a:solidFill>
                <a:latin typeface="Arial Black" panose="020B0604020202020204" pitchFamily="34" charset="0"/>
                <a:ea typeface="+mn-ea"/>
              </a:rPr>
              <a:t>SANTE MENTALE EN SANTE PUBLIQUE</a:t>
            </a:r>
            <a:endParaRPr lang="fr-FR"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9277FF76-3732-4F6C-9EB5-889C474A3003}"/>
              </a:ext>
            </a:extLst>
          </p:cNvPr>
          <p:cNvSpPr txBox="1"/>
          <p:nvPr/>
        </p:nvSpPr>
        <p:spPr bwMode="auto">
          <a:xfrm>
            <a:off x="9049657" y="4358652"/>
            <a:ext cx="2278743" cy="400110"/>
          </a:xfrm>
          <a:prstGeom prst="rect">
            <a:avLst/>
          </a:prstGeom>
          <a:noFill/>
        </p:spPr>
        <p:txBody>
          <a:bodyPr wrap="square" rtlCol="0">
            <a:spAutoFit/>
          </a:bodyPr>
          <a:lstStyle/>
          <a:p>
            <a:r>
              <a:rPr lang="fr-FR" sz="2000" b="1" dirty="0" smtClean="0">
                <a:solidFill>
                  <a:schemeClr val="accent2"/>
                </a:solidFill>
                <a:effectLst>
                  <a:outerShdw blurRad="38100" dist="38100" dir="2700000" algn="tl">
                    <a:srgbClr val="000000">
                      <a:alpha val="43137"/>
                    </a:srgbClr>
                  </a:outerShdw>
                </a:effectLst>
              </a:rPr>
              <a:t>Médecine générale</a:t>
            </a:r>
            <a:endParaRPr lang="fr-FR" sz="2000" b="1" dirty="0">
              <a:solidFill>
                <a:schemeClr val="accent2"/>
              </a:solidFill>
              <a:effectLst>
                <a:outerShdw blurRad="38100" dist="38100" dir="2700000" algn="tl">
                  <a:srgbClr val="000000">
                    <a:alpha val="43137"/>
                  </a:srgbClr>
                </a:outerShdw>
              </a:effectLst>
            </a:endParaRPr>
          </a:p>
        </p:txBody>
      </p:sp>
      <p:sp>
        <p:nvSpPr>
          <p:cNvPr id="9" name="ZoneTexte 8">
            <a:extLst>
              <a:ext uri="{FF2B5EF4-FFF2-40B4-BE49-F238E27FC236}">
                <a16:creationId xmlns:a16="http://schemas.microsoft.com/office/drawing/2014/main" id="{C67ED730-3229-4625-87F6-54CB5AD91E3C}"/>
              </a:ext>
            </a:extLst>
          </p:cNvPr>
          <p:cNvSpPr txBox="1"/>
          <p:nvPr/>
        </p:nvSpPr>
        <p:spPr bwMode="auto">
          <a:xfrm>
            <a:off x="9492193" y="5341993"/>
            <a:ext cx="1926261" cy="400110"/>
          </a:xfrm>
          <a:prstGeom prst="rect">
            <a:avLst/>
          </a:prstGeom>
          <a:noFill/>
        </p:spPr>
        <p:txBody>
          <a:bodyPr wrap="square" rtlCol="0">
            <a:spAutoFit/>
          </a:bodyPr>
          <a:lstStyle/>
          <a:p>
            <a:r>
              <a:rPr lang="fr-FR" sz="2000" b="1" dirty="0" smtClean="0">
                <a:solidFill>
                  <a:schemeClr val="accent2"/>
                </a:solidFill>
                <a:effectLst>
                  <a:outerShdw blurRad="38100" dist="38100" dir="2700000" algn="tl">
                    <a:srgbClr val="000000">
                      <a:alpha val="43137"/>
                    </a:srgbClr>
                  </a:outerShdw>
                </a:effectLst>
              </a:rPr>
              <a:t>Psychiatrie</a:t>
            </a:r>
            <a:endParaRPr lang="fr-FR" sz="20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198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xEl>
                                              <p:pRg st="9" end="9"/>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91207" y="197226"/>
            <a:ext cx="11346776" cy="553769"/>
          </a:xfrm>
        </p:spPr>
        <p:txBody>
          <a:bodyPr/>
          <a:lstStyle/>
          <a:p>
            <a:r>
              <a:rPr lang="fr-FR" sz="3200" dirty="0" smtClean="0"/>
              <a:t>Les Projets Territoriaux de </a:t>
            </a:r>
            <a:r>
              <a:rPr lang="fr-FR" sz="3200" dirty="0"/>
              <a:t>Santé Mentale</a:t>
            </a:r>
          </a:p>
        </p:txBody>
      </p:sp>
      <p:pic>
        <p:nvPicPr>
          <p:cNvPr id="17" name="Image 16"/>
          <p:cNvPicPr>
            <a:picLocks noChangeAspect="1"/>
          </p:cNvPicPr>
          <p:nvPr/>
        </p:nvPicPr>
        <p:blipFill rotWithShape="1">
          <a:blip r:embed="rId2"/>
          <a:srcRect t="5980"/>
          <a:stretch/>
        </p:blipFill>
        <p:spPr>
          <a:xfrm>
            <a:off x="1050503" y="1938738"/>
            <a:ext cx="10008525" cy="1536653"/>
          </a:xfrm>
          <a:prstGeom prst="rect">
            <a:avLst/>
          </a:prstGeom>
        </p:spPr>
      </p:pic>
      <p:pic>
        <p:nvPicPr>
          <p:cNvPr id="18" name="Image 17"/>
          <p:cNvPicPr>
            <a:picLocks noChangeAspect="1"/>
          </p:cNvPicPr>
          <p:nvPr/>
        </p:nvPicPr>
        <p:blipFill rotWithShape="1">
          <a:blip r:embed="rId3" cstate="print">
            <a:extLst>
              <a:ext uri="{28A0092B-C50C-407E-A947-70E740481C1C}">
                <a14:useLocalDpi xmlns:a14="http://schemas.microsoft.com/office/drawing/2010/main" val="0"/>
              </a:ext>
            </a:extLst>
          </a:blip>
          <a:srcRect t="8900" b="13629"/>
          <a:stretch/>
        </p:blipFill>
        <p:spPr>
          <a:xfrm>
            <a:off x="2745321" y="4642923"/>
            <a:ext cx="6618888" cy="991349"/>
          </a:xfrm>
          <a:prstGeom prst="rect">
            <a:avLst/>
          </a:prstGeom>
        </p:spPr>
      </p:pic>
      <p:sp>
        <p:nvSpPr>
          <p:cNvPr id="20" name="Ellipse 19"/>
          <p:cNvSpPr/>
          <p:nvPr/>
        </p:nvSpPr>
        <p:spPr>
          <a:xfrm>
            <a:off x="3629026" y="6221956"/>
            <a:ext cx="1176091" cy="533237"/>
          </a:xfrm>
          <a:prstGeom prst="ellipse">
            <a:avLst/>
          </a:prstGeom>
          <a:solidFill>
            <a:schemeClr val="accent6">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Gill Sans MT" panose="020B0502020104020203"/>
                <a:ea typeface="+mn-ea"/>
                <a:cs typeface="+mn-cs"/>
              </a:rPr>
              <a:t>Gradué</a:t>
            </a:r>
          </a:p>
        </p:txBody>
      </p:sp>
      <p:sp>
        <p:nvSpPr>
          <p:cNvPr id="21" name="Ellipse 20"/>
          <p:cNvSpPr/>
          <p:nvPr/>
        </p:nvSpPr>
        <p:spPr>
          <a:xfrm>
            <a:off x="2035969" y="6221956"/>
            <a:ext cx="1376770" cy="533238"/>
          </a:xfrm>
          <a:prstGeom prst="ellipse">
            <a:avLst/>
          </a:prstGeom>
          <a:solidFill>
            <a:schemeClr val="accent6">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Gill Sans MT" panose="020B0502020104020203"/>
                <a:ea typeface="+mn-ea"/>
                <a:cs typeface="+mn-cs"/>
              </a:rPr>
              <a:t>Coordonné</a:t>
            </a:r>
          </a:p>
        </p:txBody>
      </p:sp>
      <p:sp>
        <p:nvSpPr>
          <p:cNvPr id="22" name="Ellipse 21"/>
          <p:cNvSpPr/>
          <p:nvPr/>
        </p:nvSpPr>
        <p:spPr>
          <a:xfrm>
            <a:off x="7438823" y="6221957"/>
            <a:ext cx="1190827" cy="552280"/>
          </a:xfrm>
          <a:prstGeom prst="ellipse">
            <a:avLst/>
          </a:prstGeom>
          <a:solidFill>
            <a:schemeClr val="accent6">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Gill Sans MT" panose="020B0502020104020203"/>
                <a:ea typeface="+mn-ea"/>
                <a:cs typeface="+mn-cs"/>
              </a:rPr>
              <a:t>Fluide</a:t>
            </a:r>
          </a:p>
        </p:txBody>
      </p:sp>
      <p:sp>
        <p:nvSpPr>
          <p:cNvPr id="23" name="Ellipse 22"/>
          <p:cNvSpPr/>
          <p:nvPr/>
        </p:nvSpPr>
        <p:spPr>
          <a:xfrm>
            <a:off x="8779393" y="6221956"/>
            <a:ext cx="1264720" cy="552281"/>
          </a:xfrm>
          <a:prstGeom prst="ellipse">
            <a:avLst/>
          </a:prstGeom>
          <a:solidFill>
            <a:schemeClr val="accent6">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Gill Sans MT" panose="020B0502020104020203"/>
                <a:ea typeface="+mn-ea"/>
                <a:cs typeface="+mn-cs"/>
              </a:rPr>
              <a:t>Sans rupture</a:t>
            </a:r>
          </a:p>
        </p:txBody>
      </p:sp>
      <p:sp>
        <p:nvSpPr>
          <p:cNvPr id="24" name="ZoneTexte 23"/>
          <p:cNvSpPr txBox="1"/>
          <p:nvPr/>
        </p:nvSpPr>
        <p:spPr>
          <a:xfrm>
            <a:off x="7063705" y="3316961"/>
            <a:ext cx="4536578" cy="646331"/>
          </a:xfrm>
          <a:prstGeom prst="rect">
            <a:avLst/>
          </a:prstGeom>
          <a:noFill/>
        </p:spPr>
        <p:txBody>
          <a:bodyPr wrap="square" rtlCol="0">
            <a:spAutoFit/>
          </a:bodyPr>
          <a:lstStyle/>
          <a:p>
            <a:endParaRPr lang="fr-FR" dirty="0"/>
          </a:p>
          <a:p>
            <a:endParaRPr lang="fr-FR" dirty="0"/>
          </a:p>
        </p:txBody>
      </p:sp>
      <p:sp>
        <p:nvSpPr>
          <p:cNvPr id="26" name="ZoneTexte 25"/>
          <p:cNvSpPr txBox="1"/>
          <p:nvPr/>
        </p:nvSpPr>
        <p:spPr>
          <a:xfrm>
            <a:off x="728664" y="788271"/>
            <a:ext cx="10489666" cy="1400383"/>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q"/>
            </a:pPr>
            <a:r>
              <a:rPr lang="fr-FR" sz="1400" dirty="0" smtClean="0"/>
              <a:t>Sont </a:t>
            </a:r>
            <a:r>
              <a:rPr lang="fr-FR" sz="1400" dirty="0"/>
              <a:t>u</a:t>
            </a:r>
            <a:r>
              <a:rPr lang="fr-FR" sz="1400" dirty="0" smtClean="0"/>
              <a:t>ne </a:t>
            </a:r>
            <a:r>
              <a:rPr lang="fr-FR" sz="1400" dirty="0" smtClean="0"/>
              <a:t>émanation de la </a:t>
            </a:r>
            <a:r>
              <a:rPr lang="fr-FR" sz="1400" b="1" dirty="0">
                <a:solidFill>
                  <a:srgbClr val="FF385E"/>
                </a:solidFill>
              </a:rPr>
              <a:t>loi de modernisation de notre système de santé </a:t>
            </a:r>
            <a:r>
              <a:rPr lang="fr-FR" sz="1400" dirty="0" smtClean="0"/>
              <a:t>du 26 janvier 2016</a:t>
            </a:r>
          </a:p>
          <a:p>
            <a:pPr marL="285750" indent="-285750" algn="just">
              <a:spcBef>
                <a:spcPts val="600"/>
              </a:spcBef>
              <a:buFont typeface="Wingdings" panose="05000000000000000000" pitchFamily="2" charset="2"/>
              <a:buChar char="q"/>
            </a:pPr>
            <a:r>
              <a:rPr lang="fr-FR" sz="1400" dirty="0"/>
              <a:t>Sont</a:t>
            </a:r>
            <a:r>
              <a:rPr lang="fr-FR" sz="1400" b="1" dirty="0" smtClean="0">
                <a:solidFill>
                  <a:srgbClr val="FF385E"/>
                </a:solidFill>
              </a:rPr>
              <a:t> </a:t>
            </a:r>
            <a:r>
              <a:rPr lang="fr-FR" sz="1400" b="1" dirty="0">
                <a:solidFill>
                  <a:srgbClr val="FF385E"/>
                </a:solidFill>
              </a:rPr>
              <a:t>élaborés</a:t>
            </a:r>
            <a:r>
              <a:rPr lang="fr-FR" sz="1400" b="1" dirty="0" smtClean="0">
                <a:solidFill>
                  <a:srgbClr val="FF385E"/>
                </a:solidFill>
              </a:rPr>
              <a:t> </a:t>
            </a:r>
            <a:r>
              <a:rPr lang="fr-FR" sz="1400" dirty="0">
                <a:latin typeface="quicksand"/>
              </a:rPr>
              <a:t>par les </a:t>
            </a:r>
            <a:r>
              <a:rPr lang="fr-FR" sz="1400" b="1" dirty="0">
                <a:solidFill>
                  <a:srgbClr val="FF385E"/>
                </a:solidFill>
              </a:rPr>
              <a:t>acteurs de terrain</a:t>
            </a:r>
            <a:r>
              <a:rPr lang="fr-FR" sz="1400" dirty="0">
                <a:latin typeface="quicksand"/>
              </a:rPr>
              <a:t>, pour proposer des </a:t>
            </a:r>
            <a:r>
              <a:rPr lang="fr-FR" sz="1400" b="1" dirty="0">
                <a:solidFill>
                  <a:srgbClr val="FF385E"/>
                </a:solidFill>
              </a:rPr>
              <a:t>solutions concrètes</a:t>
            </a:r>
            <a:r>
              <a:rPr lang="fr-FR" sz="1400" dirty="0">
                <a:latin typeface="quicksand"/>
              </a:rPr>
              <a:t>, sous forme de fiches action, </a:t>
            </a:r>
          </a:p>
          <a:p>
            <a:pPr marL="585788" lvl="1" indent="-342900">
              <a:spcBef>
                <a:spcPts val="600"/>
              </a:spcBef>
              <a:buFont typeface="Arial" panose="020B0604020202020204" pitchFamily="34" charset="0"/>
              <a:buChar char="•"/>
            </a:pPr>
            <a:r>
              <a:rPr lang="fr-FR" sz="1400" dirty="0">
                <a:latin typeface="quicksand"/>
              </a:rPr>
              <a:t>en tenant compte des </a:t>
            </a:r>
            <a:r>
              <a:rPr lang="fr-FR" sz="1400" b="1" dirty="0">
                <a:solidFill>
                  <a:srgbClr val="FF385E"/>
                </a:solidFill>
              </a:rPr>
              <a:t>6 priorités </a:t>
            </a:r>
            <a:r>
              <a:rPr lang="fr-FR" sz="1400" dirty="0">
                <a:latin typeface="quicksand"/>
              </a:rPr>
              <a:t>fixées par le décret n° 2017-1200 du 27 juillet 2017 et des ressources de leur territoire,</a:t>
            </a:r>
          </a:p>
          <a:p>
            <a:pPr marL="585788" lvl="1" indent="-342900">
              <a:spcBef>
                <a:spcPts val="600"/>
              </a:spcBef>
              <a:buFont typeface="Arial" panose="020B0604020202020204" pitchFamily="34" charset="0"/>
              <a:buChar char="•"/>
            </a:pPr>
            <a:r>
              <a:rPr lang="fr-FR" sz="1400" dirty="0">
                <a:latin typeface="quicksand"/>
              </a:rPr>
              <a:t>en déclinaison de la </a:t>
            </a:r>
            <a:r>
              <a:rPr lang="fr-FR" sz="1400" b="1" dirty="0">
                <a:solidFill>
                  <a:srgbClr val="FF385E"/>
                </a:solidFill>
              </a:rPr>
              <a:t>Feuille de route Nationale Santé Mentale </a:t>
            </a:r>
            <a:r>
              <a:rPr lang="fr-FR" sz="1400" dirty="0">
                <a:latin typeface="quicksand"/>
              </a:rPr>
              <a:t>et du </a:t>
            </a:r>
            <a:r>
              <a:rPr lang="fr-FR" sz="1400" b="1" dirty="0">
                <a:solidFill>
                  <a:srgbClr val="FF385E"/>
                </a:solidFill>
              </a:rPr>
              <a:t>Projet Régional de Santé </a:t>
            </a:r>
          </a:p>
          <a:p>
            <a:pPr algn="just"/>
            <a:endParaRPr lang="fr-FR" sz="1400" b="1" dirty="0" smtClean="0">
              <a:solidFill>
                <a:srgbClr val="FF385E"/>
              </a:solidFill>
            </a:endParaRPr>
          </a:p>
        </p:txBody>
      </p:sp>
      <p:sp>
        <p:nvSpPr>
          <p:cNvPr id="3" name="Rectangle 2"/>
          <p:cNvSpPr/>
          <p:nvPr/>
        </p:nvSpPr>
        <p:spPr>
          <a:xfrm>
            <a:off x="820149" y="3565126"/>
            <a:ext cx="10238879" cy="954107"/>
          </a:xfrm>
          <a:prstGeom prst="rect">
            <a:avLst/>
          </a:prstGeom>
        </p:spPr>
        <p:txBody>
          <a:bodyPr wrap="square">
            <a:spAutoFit/>
          </a:bodyPr>
          <a:lstStyle/>
          <a:p>
            <a:pPr marL="285750" indent="-285750" algn="just">
              <a:buFont typeface="Wingdings" panose="05000000000000000000" pitchFamily="2" charset="2"/>
              <a:buChar char="q"/>
            </a:pPr>
            <a:r>
              <a:rPr lang="fr-FR" sz="1400" dirty="0" smtClean="0"/>
              <a:t>C’est une </a:t>
            </a:r>
            <a:r>
              <a:rPr lang="fr-FR" sz="1400" b="1" dirty="0">
                <a:solidFill>
                  <a:srgbClr val="FF385E"/>
                </a:solidFill>
              </a:rPr>
              <a:t>démarche projet multi-partenariale</a:t>
            </a:r>
            <a:r>
              <a:rPr lang="fr-FR" sz="1400" dirty="0"/>
              <a:t>, </a:t>
            </a:r>
            <a:r>
              <a:rPr lang="fr-FR" sz="1400" dirty="0" smtClean="0"/>
              <a:t>autour </a:t>
            </a:r>
            <a:r>
              <a:rPr lang="fr-FR" sz="1400" b="1" dirty="0" smtClean="0"/>
              <a:t>d’actions et projets </a:t>
            </a:r>
            <a:r>
              <a:rPr lang="fr-FR" sz="1400" dirty="0"/>
              <a:t>visant </a:t>
            </a:r>
            <a:r>
              <a:rPr lang="fr-FR" sz="1400" dirty="0"/>
              <a:t>à améliorer les </a:t>
            </a:r>
            <a:r>
              <a:rPr lang="fr-FR" sz="1400" b="1" dirty="0">
                <a:solidFill>
                  <a:srgbClr val="FF385E"/>
                </a:solidFill>
              </a:rPr>
              <a:t>parcours</a:t>
            </a:r>
            <a:r>
              <a:rPr lang="fr-FR" sz="1400" b="1" dirty="0">
                <a:solidFill>
                  <a:srgbClr val="FF0000"/>
                </a:solidFill>
              </a:rPr>
              <a:t> </a:t>
            </a:r>
            <a:r>
              <a:rPr lang="fr-FR" sz="1400" dirty="0"/>
              <a:t>de soins, de santé et de vie des personnes souffrant de troubles psychiques </a:t>
            </a:r>
            <a:endParaRPr lang="fr-FR" sz="1400" dirty="0" smtClean="0"/>
          </a:p>
          <a:p>
            <a:pPr marL="285750" indent="-285750" algn="just">
              <a:buFont typeface="Wingdings" panose="05000000000000000000" pitchFamily="2" charset="2"/>
              <a:buChar char="q"/>
            </a:pPr>
            <a:r>
              <a:rPr lang="fr-FR" sz="1400" dirty="0"/>
              <a:t>en </a:t>
            </a:r>
            <a:r>
              <a:rPr lang="fr-FR" sz="1400" dirty="0"/>
              <a:t>favorisant une meilleure coordination, sur un territoire donné, des acteurs intervenant dans le champ de la santé mentale : sanitaire, social, médico-social, logement, emploi, scolarité...</a:t>
            </a:r>
          </a:p>
        </p:txBody>
      </p:sp>
      <p:sp>
        <p:nvSpPr>
          <p:cNvPr id="25" name="Espace réservé du contenu 2"/>
          <p:cNvSpPr txBox="1">
            <a:spLocks/>
          </p:cNvSpPr>
          <p:nvPr/>
        </p:nvSpPr>
        <p:spPr>
          <a:xfrm>
            <a:off x="4162179" y="5830167"/>
            <a:ext cx="3440950" cy="8621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23813" algn="ctr">
              <a:buFont typeface="Arial" panose="020B0604020202020204" pitchFamily="34" charset="0"/>
              <a:buNone/>
            </a:pPr>
            <a:r>
              <a:rPr lang="fr-FR" sz="1800" b="1" dirty="0">
                <a:solidFill>
                  <a:srgbClr val="FF385E"/>
                </a:solidFill>
              </a:rPr>
              <a:t>Les PTSM -&gt; </a:t>
            </a:r>
            <a:r>
              <a:rPr lang="fr-FR" sz="1800" dirty="0" smtClean="0"/>
              <a:t>un </a:t>
            </a:r>
            <a:r>
              <a:rPr lang="fr-FR" sz="1800" b="1" dirty="0" smtClean="0"/>
              <a:t>outil au service d’un meilleur parcours de soins, de santé et de </a:t>
            </a:r>
            <a:r>
              <a:rPr lang="fr-FR" sz="1800" b="1" dirty="0" smtClean="0"/>
              <a:t>vie.</a:t>
            </a:r>
            <a:endParaRPr lang="fr-FR" sz="1800" b="1" dirty="0" smtClean="0"/>
          </a:p>
          <a:p>
            <a:pPr marL="339329" indent="0" algn="just">
              <a:buFont typeface="Arial" panose="020B0604020202020204" pitchFamily="34" charset="0"/>
              <a:buNone/>
            </a:pPr>
            <a:endParaRPr lang="fr-FR" sz="1100" dirty="0" smtClean="0">
              <a:latin typeface="quicksand"/>
            </a:endParaRPr>
          </a:p>
          <a:p>
            <a:pPr marL="0" indent="0" algn="ctr">
              <a:buFont typeface="Arial" panose="020B0604020202020204" pitchFamily="34" charset="0"/>
              <a:buNone/>
            </a:pPr>
            <a:endParaRPr lang="fr-FR" sz="1600" b="1" dirty="0" smtClean="0">
              <a:latin typeface="quicksand"/>
              <a:ea typeface="+mj-ea"/>
              <a:cs typeface="+mj-cs"/>
            </a:endParaRPr>
          </a:p>
          <a:p>
            <a:pPr marL="0" indent="0" algn="ctr">
              <a:buFont typeface="Arial" panose="020B0604020202020204" pitchFamily="34" charset="0"/>
              <a:buNone/>
            </a:pPr>
            <a:r>
              <a:rPr lang="fr-FR" sz="1600" b="1" dirty="0" smtClean="0">
                <a:latin typeface="quicksand"/>
                <a:ea typeface="+mj-ea"/>
                <a:cs typeface="+mj-cs"/>
              </a:rPr>
              <a:t> </a:t>
            </a:r>
            <a:endParaRPr lang="fr-FR" sz="1600" b="1" dirty="0">
              <a:latin typeface="quicksand"/>
              <a:ea typeface="+mj-ea"/>
              <a:cs typeface="+mj-cs"/>
            </a:endParaRPr>
          </a:p>
        </p:txBody>
      </p:sp>
    </p:spTree>
    <p:extLst>
      <p:ext uri="{BB962C8B-B14F-4D97-AF65-F5344CB8AC3E}">
        <p14:creationId xmlns:p14="http://schemas.microsoft.com/office/powerpoint/2010/main" val="47545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7521823" y="182822"/>
            <a:ext cx="3636295" cy="5453578"/>
          </a:xfrm>
          <a:custGeom>
            <a:avLst/>
            <a:gdLst/>
            <a:ahLst/>
            <a:cxnLst/>
            <a:rect l="l" t="t" r="r" b="b"/>
            <a:pathLst>
              <a:path w="4010025" h="6014084">
                <a:moveTo>
                  <a:pt x="4009644" y="6013703"/>
                </a:moveTo>
                <a:lnTo>
                  <a:pt x="0" y="6013703"/>
                </a:lnTo>
                <a:lnTo>
                  <a:pt x="0" y="0"/>
                </a:lnTo>
                <a:lnTo>
                  <a:pt x="4009644" y="0"/>
                </a:lnTo>
                <a:lnTo>
                  <a:pt x="4009644" y="6013703"/>
                </a:lnTo>
                <a:close/>
              </a:path>
            </a:pathLst>
          </a:custGeom>
          <a:solidFill>
            <a:srgbClr val="EFA12D"/>
          </a:solidFill>
        </p:spPr>
        <p:txBody>
          <a:bodyPr wrap="square" lIns="0" tIns="0" rIns="0" bIns="0" rtlCol="0"/>
          <a:lstStyle/>
          <a:p>
            <a:endParaRPr sz="1632"/>
          </a:p>
        </p:txBody>
      </p:sp>
      <p:sp>
        <p:nvSpPr>
          <p:cNvPr id="3" name="object 3"/>
          <p:cNvSpPr txBox="1">
            <a:spLocks noGrp="1"/>
          </p:cNvSpPr>
          <p:nvPr>
            <p:ph type="title"/>
          </p:nvPr>
        </p:nvSpPr>
        <p:spPr>
          <a:xfrm>
            <a:off x="7885644" y="319526"/>
            <a:ext cx="2480051" cy="1198023"/>
          </a:xfrm>
          <a:prstGeom prst="rect">
            <a:avLst/>
          </a:prstGeom>
        </p:spPr>
        <p:txBody>
          <a:bodyPr vert="horz" wrap="square" lIns="0" tIns="76584" rIns="0" bIns="0" rtlCol="0" anchor="ctr">
            <a:spAutoFit/>
          </a:bodyPr>
          <a:lstStyle/>
          <a:p>
            <a:pPr marL="11516" marR="4607">
              <a:lnSpc>
                <a:spcPct val="85200"/>
              </a:lnSpc>
              <a:spcBef>
                <a:spcPts val="603"/>
              </a:spcBef>
            </a:pPr>
            <a:r>
              <a:rPr sz="2856" spc="-113" dirty="0">
                <a:solidFill>
                  <a:srgbClr val="FFFFFF"/>
                </a:solidFill>
              </a:rPr>
              <a:t>PTSM</a:t>
            </a:r>
            <a:r>
              <a:rPr sz="2856" spc="-190" dirty="0">
                <a:solidFill>
                  <a:srgbClr val="FFFFFF"/>
                </a:solidFill>
              </a:rPr>
              <a:t> </a:t>
            </a:r>
            <a:r>
              <a:rPr sz="2856" spc="-23" dirty="0">
                <a:solidFill>
                  <a:srgbClr val="FFFFFF"/>
                </a:solidFill>
              </a:rPr>
              <a:t>–</a:t>
            </a:r>
            <a:r>
              <a:rPr sz="2856" spc="-168" dirty="0">
                <a:solidFill>
                  <a:srgbClr val="FFFFFF"/>
                </a:solidFill>
              </a:rPr>
              <a:t> </a:t>
            </a:r>
            <a:r>
              <a:rPr sz="2856" spc="-86" dirty="0">
                <a:solidFill>
                  <a:srgbClr val="FFFFFF"/>
                </a:solidFill>
              </a:rPr>
              <a:t>une</a:t>
            </a:r>
            <a:r>
              <a:rPr sz="2856" spc="-154" dirty="0">
                <a:solidFill>
                  <a:srgbClr val="FFFFFF"/>
                </a:solidFill>
              </a:rPr>
              <a:t> </a:t>
            </a:r>
            <a:r>
              <a:rPr sz="2856" spc="-103" dirty="0">
                <a:solidFill>
                  <a:srgbClr val="FFFFFF"/>
                </a:solidFill>
              </a:rPr>
              <a:t>vision </a:t>
            </a:r>
            <a:r>
              <a:rPr sz="2856" spc="-118" dirty="0">
                <a:solidFill>
                  <a:srgbClr val="FFFFFF"/>
                </a:solidFill>
              </a:rPr>
              <a:t>large</a:t>
            </a:r>
            <a:r>
              <a:rPr sz="2856" spc="-185" dirty="0">
                <a:solidFill>
                  <a:srgbClr val="FFFFFF"/>
                </a:solidFill>
              </a:rPr>
              <a:t> </a:t>
            </a:r>
            <a:r>
              <a:rPr sz="2856" spc="-63" dirty="0">
                <a:solidFill>
                  <a:srgbClr val="FFFFFF"/>
                </a:solidFill>
              </a:rPr>
              <a:t>de</a:t>
            </a:r>
            <a:r>
              <a:rPr sz="2856" spc="-185" dirty="0">
                <a:solidFill>
                  <a:srgbClr val="FFFFFF"/>
                </a:solidFill>
              </a:rPr>
              <a:t> </a:t>
            </a:r>
            <a:r>
              <a:rPr sz="2856" spc="-77" dirty="0">
                <a:solidFill>
                  <a:srgbClr val="FFFFFF"/>
                </a:solidFill>
              </a:rPr>
              <a:t>la</a:t>
            </a:r>
            <a:r>
              <a:rPr sz="2856" spc="-172" dirty="0">
                <a:solidFill>
                  <a:srgbClr val="FFFFFF"/>
                </a:solidFill>
              </a:rPr>
              <a:t> </a:t>
            </a:r>
            <a:r>
              <a:rPr sz="2856" spc="-18" dirty="0">
                <a:solidFill>
                  <a:srgbClr val="FFFFFF"/>
                </a:solidFill>
              </a:rPr>
              <a:t>santé </a:t>
            </a:r>
            <a:r>
              <a:rPr sz="2856" spc="-9" dirty="0">
                <a:solidFill>
                  <a:srgbClr val="FFFFFF"/>
                </a:solidFill>
              </a:rPr>
              <a:t>mentale</a:t>
            </a:r>
            <a:endParaRPr sz="2856" dirty="0"/>
          </a:p>
        </p:txBody>
      </p:sp>
      <p:sp>
        <p:nvSpPr>
          <p:cNvPr id="4" name="object 4"/>
          <p:cNvSpPr txBox="1"/>
          <p:nvPr/>
        </p:nvSpPr>
        <p:spPr>
          <a:xfrm>
            <a:off x="7471509" y="2105641"/>
            <a:ext cx="124953" cy="176192"/>
          </a:xfrm>
          <a:prstGeom prst="rect">
            <a:avLst/>
          </a:prstGeom>
        </p:spPr>
        <p:txBody>
          <a:bodyPr vert="horz" wrap="square" lIns="0" tIns="15547" rIns="0" bIns="0" rtlCol="0">
            <a:spAutoFit/>
          </a:bodyPr>
          <a:lstStyle/>
          <a:p>
            <a:pPr marL="11516">
              <a:spcBef>
                <a:spcPts val="122"/>
              </a:spcBef>
            </a:pPr>
            <a:r>
              <a:rPr sz="1043" spc="-23" dirty="0">
                <a:solidFill>
                  <a:srgbClr val="FFFFFF"/>
                </a:solidFill>
                <a:latin typeface="Calibri"/>
                <a:cs typeface="Calibri"/>
              </a:rPr>
              <a:t>1.</a:t>
            </a:r>
            <a:endParaRPr sz="1043">
              <a:latin typeface="Calibri"/>
              <a:cs typeface="Calibri"/>
            </a:endParaRPr>
          </a:p>
        </p:txBody>
      </p:sp>
      <p:sp>
        <p:nvSpPr>
          <p:cNvPr id="5" name="object 5"/>
          <p:cNvSpPr txBox="1"/>
          <p:nvPr/>
        </p:nvSpPr>
        <p:spPr>
          <a:xfrm>
            <a:off x="7471509" y="2821515"/>
            <a:ext cx="124953" cy="176192"/>
          </a:xfrm>
          <a:prstGeom prst="rect">
            <a:avLst/>
          </a:prstGeom>
        </p:spPr>
        <p:txBody>
          <a:bodyPr vert="horz" wrap="square" lIns="0" tIns="15547" rIns="0" bIns="0" rtlCol="0">
            <a:spAutoFit/>
          </a:bodyPr>
          <a:lstStyle/>
          <a:p>
            <a:pPr marL="11516">
              <a:spcBef>
                <a:spcPts val="122"/>
              </a:spcBef>
            </a:pPr>
            <a:r>
              <a:rPr sz="1043" spc="-23" dirty="0">
                <a:solidFill>
                  <a:srgbClr val="FFFFFF"/>
                </a:solidFill>
                <a:latin typeface="Calibri"/>
                <a:cs typeface="Calibri"/>
              </a:rPr>
              <a:t>2.</a:t>
            </a:r>
            <a:endParaRPr sz="1043">
              <a:latin typeface="Calibri"/>
              <a:cs typeface="Calibri"/>
            </a:endParaRPr>
          </a:p>
        </p:txBody>
      </p:sp>
      <p:sp>
        <p:nvSpPr>
          <p:cNvPr id="6" name="object 6"/>
          <p:cNvSpPr txBox="1"/>
          <p:nvPr/>
        </p:nvSpPr>
        <p:spPr>
          <a:xfrm>
            <a:off x="7471509" y="3862123"/>
            <a:ext cx="124953" cy="176192"/>
          </a:xfrm>
          <a:prstGeom prst="rect">
            <a:avLst/>
          </a:prstGeom>
        </p:spPr>
        <p:txBody>
          <a:bodyPr vert="horz" wrap="square" lIns="0" tIns="15547" rIns="0" bIns="0" rtlCol="0">
            <a:spAutoFit/>
          </a:bodyPr>
          <a:lstStyle/>
          <a:p>
            <a:pPr marL="11516">
              <a:spcBef>
                <a:spcPts val="122"/>
              </a:spcBef>
            </a:pPr>
            <a:r>
              <a:rPr sz="1043" spc="-23" dirty="0">
                <a:solidFill>
                  <a:srgbClr val="FFFFFF"/>
                </a:solidFill>
                <a:latin typeface="Calibri"/>
                <a:cs typeface="Calibri"/>
              </a:rPr>
              <a:t>3.</a:t>
            </a:r>
            <a:endParaRPr sz="1043">
              <a:latin typeface="Calibri"/>
              <a:cs typeface="Calibri"/>
            </a:endParaRPr>
          </a:p>
        </p:txBody>
      </p:sp>
      <p:sp>
        <p:nvSpPr>
          <p:cNvPr id="7" name="object 7"/>
          <p:cNvSpPr txBox="1"/>
          <p:nvPr/>
        </p:nvSpPr>
        <p:spPr>
          <a:xfrm>
            <a:off x="7471509" y="4413516"/>
            <a:ext cx="124953" cy="176192"/>
          </a:xfrm>
          <a:prstGeom prst="rect">
            <a:avLst/>
          </a:prstGeom>
        </p:spPr>
        <p:txBody>
          <a:bodyPr vert="horz" wrap="square" lIns="0" tIns="15547" rIns="0" bIns="0" rtlCol="0">
            <a:spAutoFit/>
          </a:bodyPr>
          <a:lstStyle/>
          <a:p>
            <a:pPr marL="11516">
              <a:spcBef>
                <a:spcPts val="122"/>
              </a:spcBef>
            </a:pPr>
            <a:r>
              <a:rPr sz="1043" spc="-23" dirty="0">
                <a:solidFill>
                  <a:srgbClr val="FFFFFF"/>
                </a:solidFill>
                <a:latin typeface="Calibri"/>
                <a:cs typeface="Calibri"/>
              </a:rPr>
              <a:t>4.</a:t>
            </a:r>
            <a:endParaRPr sz="1043">
              <a:latin typeface="Calibri"/>
              <a:cs typeface="Calibri"/>
            </a:endParaRPr>
          </a:p>
        </p:txBody>
      </p:sp>
      <p:sp>
        <p:nvSpPr>
          <p:cNvPr id="8" name="object 8"/>
          <p:cNvSpPr txBox="1"/>
          <p:nvPr/>
        </p:nvSpPr>
        <p:spPr>
          <a:xfrm>
            <a:off x="7471509" y="4801858"/>
            <a:ext cx="124953" cy="176192"/>
          </a:xfrm>
          <a:prstGeom prst="rect">
            <a:avLst/>
          </a:prstGeom>
        </p:spPr>
        <p:txBody>
          <a:bodyPr vert="horz" wrap="square" lIns="0" tIns="15547" rIns="0" bIns="0" rtlCol="0">
            <a:spAutoFit/>
          </a:bodyPr>
          <a:lstStyle/>
          <a:p>
            <a:pPr marL="11516">
              <a:spcBef>
                <a:spcPts val="122"/>
              </a:spcBef>
            </a:pPr>
            <a:r>
              <a:rPr sz="1043" spc="-23" dirty="0">
                <a:solidFill>
                  <a:srgbClr val="FFFFFF"/>
                </a:solidFill>
                <a:latin typeface="Calibri"/>
                <a:cs typeface="Calibri"/>
              </a:rPr>
              <a:t>5.</a:t>
            </a:r>
            <a:endParaRPr sz="1043">
              <a:latin typeface="Calibri"/>
              <a:cs typeface="Calibri"/>
            </a:endParaRPr>
          </a:p>
        </p:txBody>
      </p:sp>
      <p:sp>
        <p:nvSpPr>
          <p:cNvPr id="9" name="object 9"/>
          <p:cNvSpPr txBox="1"/>
          <p:nvPr/>
        </p:nvSpPr>
        <p:spPr>
          <a:xfrm>
            <a:off x="7471509" y="5516328"/>
            <a:ext cx="124953" cy="176192"/>
          </a:xfrm>
          <a:prstGeom prst="rect">
            <a:avLst/>
          </a:prstGeom>
        </p:spPr>
        <p:txBody>
          <a:bodyPr vert="horz" wrap="square" lIns="0" tIns="15547" rIns="0" bIns="0" rtlCol="0">
            <a:spAutoFit/>
          </a:bodyPr>
          <a:lstStyle/>
          <a:p>
            <a:pPr marL="11516">
              <a:spcBef>
                <a:spcPts val="122"/>
              </a:spcBef>
            </a:pPr>
            <a:r>
              <a:rPr sz="1043" spc="-23" dirty="0">
                <a:solidFill>
                  <a:srgbClr val="FFFFFF"/>
                </a:solidFill>
                <a:latin typeface="Calibri"/>
                <a:cs typeface="Calibri"/>
              </a:rPr>
              <a:t>6.</a:t>
            </a:r>
            <a:endParaRPr sz="1043">
              <a:latin typeface="Calibri"/>
              <a:cs typeface="Calibri"/>
            </a:endParaRPr>
          </a:p>
        </p:txBody>
      </p:sp>
      <p:sp>
        <p:nvSpPr>
          <p:cNvPr id="10" name="object 10"/>
          <p:cNvSpPr txBox="1"/>
          <p:nvPr/>
        </p:nvSpPr>
        <p:spPr>
          <a:xfrm>
            <a:off x="7885644" y="1493247"/>
            <a:ext cx="2918825" cy="3802983"/>
          </a:xfrm>
          <a:prstGeom prst="rect">
            <a:avLst/>
          </a:prstGeom>
        </p:spPr>
        <p:txBody>
          <a:bodyPr vert="horz" wrap="square" lIns="0" tIns="10941" rIns="0" bIns="0" rtlCol="0">
            <a:spAutoFit/>
          </a:bodyPr>
          <a:lstStyle/>
          <a:p>
            <a:pPr marL="11516" marR="4607">
              <a:lnSpc>
                <a:spcPct val="102899"/>
              </a:lnSpc>
              <a:spcBef>
                <a:spcPts val="86"/>
              </a:spcBef>
            </a:pPr>
            <a:r>
              <a:rPr sz="1043" dirty="0">
                <a:solidFill>
                  <a:srgbClr val="262626"/>
                </a:solidFill>
                <a:latin typeface="Calibri"/>
                <a:cs typeface="Calibri"/>
              </a:rPr>
              <a:t>Le</a:t>
            </a:r>
            <a:r>
              <a:rPr sz="1043" spc="5" dirty="0">
                <a:solidFill>
                  <a:srgbClr val="262626"/>
                </a:solidFill>
                <a:latin typeface="Calibri"/>
                <a:cs typeface="Calibri"/>
              </a:rPr>
              <a:t> </a:t>
            </a:r>
            <a:r>
              <a:rPr sz="1043" b="1" spc="-9" dirty="0">
                <a:solidFill>
                  <a:srgbClr val="262626"/>
                </a:solidFill>
                <a:latin typeface="Calibri"/>
                <a:cs typeface="Calibri"/>
              </a:rPr>
              <a:t>repérage</a:t>
            </a:r>
            <a:r>
              <a:rPr sz="1043" b="1" spc="-27" dirty="0">
                <a:solidFill>
                  <a:srgbClr val="262626"/>
                </a:solidFill>
                <a:latin typeface="Calibri"/>
                <a:cs typeface="Calibri"/>
              </a:rPr>
              <a:t> </a:t>
            </a:r>
            <a:r>
              <a:rPr sz="1043" b="1" dirty="0">
                <a:solidFill>
                  <a:srgbClr val="262626"/>
                </a:solidFill>
                <a:latin typeface="Calibri"/>
                <a:cs typeface="Calibri"/>
              </a:rPr>
              <a:t>précoce</a:t>
            </a:r>
            <a:r>
              <a:rPr sz="1043" b="1" spc="-32" dirty="0">
                <a:solidFill>
                  <a:srgbClr val="262626"/>
                </a:solidFill>
                <a:latin typeface="Calibri"/>
                <a:cs typeface="Calibri"/>
              </a:rPr>
              <a:t> </a:t>
            </a:r>
            <a:r>
              <a:rPr sz="1043" dirty="0">
                <a:solidFill>
                  <a:srgbClr val="262626"/>
                </a:solidFill>
                <a:latin typeface="Calibri"/>
                <a:cs typeface="Calibri"/>
              </a:rPr>
              <a:t>des troubles</a:t>
            </a:r>
            <a:r>
              <a:rPr sz="1043" spc="-23" dirty="0">
                <a:solidFill>
                  <a:srgbClr val="262626"/>
                </a:solidFill>
                <a:latin typeface="Calibri"/>
                <a:cs typeface="Calibri"/>
              </a:rPr>
              <a:t> </a:t>
            </a:r>
            <a:r>
              <a:rPr sz="1043" dirty="0">
                <a:solidFill>
                  <a:srgbClr val="262626"/>
                </a:solidFill>
                <a:latin typeface="Calibri"/>
                <a:cs typeface="Calibri"/>
              </a:rPr>
              <a:t>psychiques,</a:t>
            </a:r>
            <a:r>
              <a:rPr sz="1043" spc="9" dirty="0">
                <a:solidFill>
                  <a:srgbClr val="262626"/>
                </a:solidFill>
                <a:latin typeface="Calibri"/>
                <a:cs typeface="Calibri"/>
              </a:rPr>
              <a:t> </a:t>
            </a:r>
            <a:r>
              <a:rPr sz="1043" b="1" spc="-9" dirty="0">
                <a:solidFill>
                  <a:srgbClr val="262626"/>
                </a:solidFill>
                <a:latin typeface="Calibri"/>
                <a:cs typeface="Calibri"/>
              </a:rPr>
              <a:t>l’accès </a:t>
            </a:r>
            <a:r>
              <a:rPr sz="1043" b="1" dirty="0">
                <a:solidFill>
                  <a:srgbClr val="262626"/>
                </a:solidFill>
                <a:latin typeface="Calibri"/>
                <a:cs typeface="Calibri"/>
              </a:rPr>
              <a:t>au</a:t>
            </a:r>
            <a:r>
              <a:rPr sz="1043" b="1" spc="-23" dirty="0">
                <a:solidFill>
                  <a:srgbClr val="262626"/>
                </a:solidFill>
                <a:latin typeface="Calibri"/>
                <a:cs typeface="Calibri"/>
              </a:rPr>
              <a:t> </a:t>
            </a:r>
            <a:r>
              <a:rPr sz="1043" b="1" spc="-18" dirty="0">
                <a:solidFill>
                  <a:srgbClr val="262626"/>
                </a:solidFill>
                <a:latin typeface="Calibri"/>
                <a:cs typeface="Calibri"/>
              </a:rPr>
              <a:t>diagnostic, aux</a:t>
            </a:r>
            <a:r>
              <a:rPr sz="1043" b="1" spc="-27" dirty="0">
                <a:solidFill>
                  <a:srgbClr val="262626"/>
                </a:solidFill>
                <a:latin typeface="Calibri"/>
                <a:cs typeface="Calibri"/>
              </a:rPr>
              <a:t> </a:t>
            </a:r>
            <a:r>
              <a:rPr sz="1043" b="1" spc="-9" dirty="0">
                <a:solidFill>
                  <a:srgbClr val="262626"/>
                </a:solidFill>
                <a:latin typeface="Calibri"/>
                <a:cs typeface="Calibri"/>
              </a:rPr>
              <a:t>soins</a:t>
            </a:r>
            <a:r>
              <a:rPr sz="1043" b="1" spc="-41" dirty="0">
                <a:solidFill>
                  <a:srgbClr val="262626"/>
                </a:solidFill>
                <a:latin typeface="Calibri"/>
                <a:cs typeface="Calibri"/>
              </a:rPr>
              <a:t> </a:t>
            </a:r>
            <a:r>
              <a:rPr sz="1043" b="1" dirty="0">
                <a:solidFill>
                  <a:srgbClr val="262626"/>
                </a:solidFill>
                <a:latin typeface="Calibri"/>
                <a:cs typeface="Calibri"/>
              </a:rPr>
              <a:t>et</a:t>
            </a:r>
            <a:r>
              <a:rPr sz="1043" b="1" spc="-23" dirty="0">
                <a:solidFill>
                  <a:srgbClr val="262626"/>
                </a:solidFill>
                <a:latin typeface="Calibri"/>
                <a:cs typeface="Calibri"/>
              </a:rPr>
              <a:t> </a:t>
            </a:r>
            <a:r>
              <a:rPr sz="1043" b="1" spc="-9" dirty="0">
                <a:solidFill>
                  <a:srgbClr val="262626"/>
                </a:solidFill>
                <a:latin typeface="Calibri"/>
                <a:cs typeface="Calibri"/>
              </a:rPr>
              <a:t>aux</a:t>
            </a:r>
            <a:r>
              <a:rPr sz="1043" b="1" spc="-23" dirty="0">
                <a:solidFill>
                  <a:srgbClr val="262626"/>
                </a:solidFill>
                <a:latin typeface="Calibri"/>
                <a:cs typeface="Calibri"/>
              </a:rPr>
              <a:t> </a:t>
            </a:r>
            <a:r>
              <a:rPr sz="1043" b="1" spc="-9" dirty="0">
                <a:solidFill>
                  <a:srgbClr val="262626"/>
                </a:solidFill>
                <a:latin typeface="Calibri"/>
                <a:cs typeface="Calibri"/>
              </a:rPr>
              <a:t>accompagnements </a:t>
            </a:r>
            <a:r>
              <a:rPr sz="1043" dirty="0">
                <a:solidFill>
                  <a:srgbClr val="262626"/>
                </a:solidFill>
                <a:latin typeface="Calibri"/>
                <a:cs typeface="Calibri"/>
              </a:rPr>
              <a:t>conformément</a:t>
            </a:r>
            <a:r>
              <a:rPr sz="1043" spc="-18" dirty="0">
                <a:solidFill>
                  <a:srgbClr val="262626"/>
                </a:solidFill>
                <a:latin typeface="Calibri"/>
                <a:cs typeface="Calibri"/>
              </a:rPr>
              <a:t> </a:t>
            </a:r>
            <a:r>
              <a:rPr sz="1043" dirty="0">
                <a:solidFill>
                  <a:srgbClr val="262626"/>
                </a:solidFill>
                <a:latin typeface="Calibri"/>
                <a:cs typeface="Calibri"/>
              </a:rPr>
              <a:t>aux</a:t>
            </a:r>
            <a:r>
              <a:rPr sz="1043" spc="18" dirty="0">
                <a:solidFill>
                  <a:srgbClr val="262626"/>
                </a:solidFill>
                <a:latin typeface="Calibri"/>
                <a:cs typeface="Calibri"/>
              </a:rPr>
              <a:t> </a:t>
            </a:r>
            <a:r>
              <a:rPr sz="1043" dirty="0">
                <a:solidFill>
                  <a:srgbClr val="262626"/>
                </a:solidFill>
                <a:latin typeface="Calibri"/>
                <a:cs typeface="Calibri"/>
              </a:rPr>
              <a:t>données</a:t>
            </a:r>
            <a:r>
              <a:rPr sz="1043" spc="14" dirty="0">
                <a:solidFill>
                  <a:srgbClr val="262626"/>
                </a:solidFill>
                <a:latin typeface="Calibri"/>
                <a:cs typeface="Calibri"/>
              </a:rPr>
              <a:t> </a:t>
            </a:r>
            <a:r>
              <a:rPr sz="1043" dirty="0">
                <a:solidFill>
                  <a:srgbClr val="262626"/>
                </a:solidFill>
                <a:latin typeface="Calibri"/>
                <a:cs typeface="Calibri"/>
              </a:rPr>
              <a:t>actualisées</a:t>
            </a:r>
            <a:r>
              <a:rPr sz="1043" spc="9" dirty="0">
                <a:solidFill>
                  <a:srgbClr val="262626"/>
                </a:solidFill>
                <a:latin typeface="Calibri"/>
                <a:cs typeface="Calibri"/>
              </a:rPr>
              <a:t> </a:t>
            </a:r>
            <a:r>
              <a:rPr sz="1043" dirty="0">
                <a:solidFill>
                  <a:srgbClr val="262626"/>
                </a:solidFill>
                <a:latin typeface="Calibri"/>
                <a:cs typeface="Calibri"/>
              </a:rPr>
              <a:t>de</a:t>
            </a:r>
            <a:r>
              <a:rPr sz="1043" spc="9" dirty="0">
                <a:solidFill>
                  <a:srgbClr val="262626"/>
                </a:solidFill>
                <a:latin typeface="Calibri"/>
                <a:cs typeface="Calibri"/>
              </a:rPr>
              <a:t> </a:t>
            </a:r>
            <a:r>
              <a:rPr sz="1043" dirty="0">
                <a:solidFill>
                  <a:srgbClr val="262626"/>
                </a:solidFill>
                <a:latin typeface="Calibri"/>
                <a:cs typeface="Calibri"/>
              </a:rPr>
              <a:t>la</a:t>
            </a:r>
            <a:r>
              <a:rPr sz="1043" spc="14" dirty="0">
                <a:solidFill>
                  <a:srgbClr val="262626"/>
                </a:solidFill>
                <a:latin typeface="Calibri"/>
                <a:cs typeface="Calibri"/>
              </a:rPr>
              <a:t> </a:t>
            </a:r>
            <a:r>
              <a:rPr sz="1043" spc="-9" dirty="0">
                <a:solidFill>
                  <a:srgbClr val="262626"/>
                </a:solidFill>
                <a:latin typeface="Calibri"/>
                <a:cs typeface="Calibri"/>
              </a:rPr>
              <a:t>science </a:t>
            </a:r>
            <a:r>
              <a:rPr sz="1043" dirty="0">
                <a:solidFill>
                  <a:srgbClr val="262626"/>
                </a:solidFill>
                <a:latin typeface="Calibri"/>
                <a:cs typeface="Calibri"/>
              </a:rPr>
              <a:t>et</a:t>
            </a:r>
            <a:r>
              <a:rPr sz="1043" spc="-9" dirty="0">
                <a:solidFill>
                  <a:srgbClr val="262626"/>
                </a:solidFill>
                <a:latin typeface="Calibri"/>
                <a:cs typeface="Calibri"/>
              </a:rPr>
              <a:t> </a:t>
            </a:r>
            <a:r>
              <a:rPr sz="1043" dirty="0">
                <a:solidFill>
                  <a:srgbClr val="262626"/>
                </a:solidFill>
                <a:latin typeface="Calibri"/>
                <a:cs typeface="Calibri"/>
              </a:rPr>
              <a:t>aux</a:t>
            </a:r>
            <a:r>
              <a:rPr sz="1043" spc="14" dirty="0">
                <a:solidFill>
                  <a:srgbClr val="262626"/>
                </a:solidFill>
                <a:latin typeface="Calibri"/>
                <a:cs typeface="Calibri"/>
              </a:rPr>
              <a:t> </a:t>
            </a:r>
            <a:r>
              <a:rPr sz="1043" dirty="0">
                <a:solidFill>
                  <a:srgbClr val="262626"/>
                </a:solidFill>
                <a:latin typeface="Calibri"/>
                <a:cs typeface="Calibri"/>
              </a:rPr>
              <a:t>bonnes</a:t>
            </a:r>
            <a:r>
              <a:rPr sz="1043" spc="9" dirty="0">
                <a:solidFill>
                  <a:srgbClr val="262626"/>
                </a:solidFill>
                <a:latin typeface="Calibri"/>
                <a:cs typeface="Calibri"/>
              </a:rPr>
              <a:t> </a:t>
            </a:r>
            <a:r>
              <a:rPr sz="1043" dirty="0">
                <a:solidFill>
                  <a:srgbClr val="262626"/>
                </a:solidFill>
                <a:latin typeface="Calibri"/>
                <a:cs typeface="Calibri"/>
              </a:rPr>
              <a:t>pratiques</a:t>
            </a:r>
            <a:r>
              <a:rPr sz="1043" spc="-5" dirty="0">
                <a:solidFill>
                  <a:srgbClr val="262626"/>
                </a:solidFill>
                <a:latin typeface="Calibri"/>
                <a:cs typeface="Calibri"/>
              </a:rPr>
              <a:t> </a:t>
            </a:r>
            <a:r>
              <a:rPr sz="1043" spc="-9" dirty="0">
                <a:solidFill>
                  <a:srgbClr val="262626"/>
                </a:solidFill>
                <a:latin typeface="Calibri"/>
                <a:cs typeface="Calibri"/>
              </a:rPr>
              <a:t>professionnelles</a:t>
            </a:r>
            <a:endParaRPr sz="1043" dirty="0">
              <a:latin typeface="Calibri"/>
              <a:cs typeface="Calibri"/>
            </a:endParaRPr>
          </a:p>
          <a:p>
            <a:pPr marL="11516" marR="21305">
              <a:lnSpc>
                <a:spcPct val="102800"/>
              </a:lnSpc>
              <a:spcBef>
                <a:spcPts val="490"/>
              </a:spcBef>
            </a:pPr>
            <a:r>
              <a:rPr sz="1043" dirty="0">
                <a:solidFill>
                  <a:srgbClr val="262626"/>
                </a:solidFill>
                <a:latin typeface="Calibri"/>
                <a:cs typeface="Calibri"/>
              </a:rPr>
              <a:t>Le </a:t>
            </a:r>
            <a:r>
              <a:rPr sz="1043" b="1" spc="-9" dirty="0">
                <a:solidFill>
                  <a:srgbClr val="262626"/>
                </a:solidFill>
                <a:latin typeface="Calibri"/>
                <a:cs typeface="Calibri"/>
              </a:rPr>
              <a:t>parcours</a:t>
            </a:r>
            <a:r>
              <a:rPr sz="1043" b="1" spc="-32" dirty="0">
                <a:solidFill>
                  <a:srgbClr val="262626"/>
                </a:solidFill>
                <a:latin typeface="Calibri"/>
                <a:cs typeface="Calibri"/>
              </a:rPr>
              <a:t> </a:t>
            </a:r>
            <a:r>
              <a:rPr sz="1043" b="1" dirty="0">
                <a:solidFill>
                  <a:srgbClr val="262626"/>
                </a:solidFill>
                <a:latin typeface="Calibri"/>
                <a:cs typeface="Calibri"/>
              </a:rPr>
              <a:t>de</a:t>
            </a:r>
            <a:r>
              <a:rPr sz="1043" b="1" spc="-23" dirty="0">
                <a:solidFill>
                  <a:srgbClr val="262626"/>
                </a:solidFill>
                <a:latin typeface="Calibri"/>
                <a:cs typeface="Calibri"/>
              </a:rPr>
              <a:t> </a:t>
            </a:r>
            <a:r>
              <a:rPr sz="1043" b="1" spc="-18" dirty="0">
                <a:solidFill>
                  <a:srgbClr val="262626"/>
                </a:solidFill>
                <a:latin typeface="Calibri"/>
                <a:cs typeface="Calibri"/>
              </a:rPr>
              <a:t>santé</a:t>
            </a:r>
            <a:r>
              <a:rPr sz="1043" b="1" spc="-27" dirty="0">
                <a:solidFill>
                  <a:srgbClr val="262626"/>
                </a:solidFill>
                <a:latin typeface="Calibri"/>
                <a:cs typeface="Calibri"/>
              </a:rPr>
              <a:t> </a:t>
            </a:r>
            <a:r>
              <a:rPr sz="1043" b="1" dirty="0">
                <a:solidFill>
                  <a:srgbClr val="262626"/>
                </a:solidFill>
                <a:latin typeface="Calibri"/>
                <a:cs typeface="Calibri"/>
              </a:rPr>
              <a:t>et</a:t>
            </a:r>
            <a:r>
              <a:rPr sz="1043" b="1" spc="-27" dirty="0">
                <a:solidFill>
                  <a:srgbClr val="262626"/>
                </a:solidFill>
                <a:latin typeface="Calibri"/>
                <a:cs typeface="Calibri"/>
              </a:rPr>
              <a:t> </a:t>
            </a:r>
            <a:r>
              <a:rPr sz="1043" b="1" dirty="0">
                <a:solidFill>
                  <a:srgbClr val="262626"/>
                </a:solidFill>
                <a:latin typeface="Calibri"/>
                <a:cs typeface="Calibri"/>
              </a:rPr>
              <a:t>de</a:t>
            </a:r>
            <a:r>
              <a:rPr sz="1043" b="1" spc="-41" dirty="0">
                <a:solidFill>
                  <a:srgbClr val="262626"/>
                </a:solidFill>
                <a:latin typeface="Calibri"/>
                <a:cs typeface="Calibri"/>
              </a:rPr>
              <a:t> </a:t>
            </a:r>
            <a:r>
              <a:rPr sz="1043" b="1" dirty="0">
                <a:solidFill>
                  <a:srgbClr val="262626"/>
                </a:solidFill>
                <a:latin typeface="Calibri"/>
                <a:cs typeface="Calibri"/>
              </a:rPr>
              <a:t>vie</a:t>
            </a:r>
            <a:r>
              <a:rPr sz="1043" b="1" spc="-32" dirty="0">
                <a:solidFill>
                  <a:srgbClr val="262626"/>
                </a:solidFill>
                <a:latin typeface="Calibri"/>
                <a:cs typeface="Calibri"/>
              </a:rPr>
              <a:t> </a:t>
            </a:r>
            <a:r>
              <a:rPr sz="1043" b="1" dirty="0">
                <a:solidFill>
                  <a:srgbClr val="262626"/>
                </a:solidFill>
                <a:latin typeface="Calibri"/>
                <a:cs typeface="Calibri"/>
              </a:rPr>
              <a:t>de</a:t>
            </a:r>
            <a:r>
              <a:rPr sz="1043" b="1" spc="-27" dirty="0">
                <a:solidFill>
                  <a:srgbClr val="262626"/>
                </a:solidFill>
                <a:latin typeface="Calibri"/>
                <a:cs typeface="Calibri"/>
              </a:rPr>
              <a:t> </a:t>
            </a:r>
            <a:r>
              <a:rPr sz="1043" b="1" spc="-18" dirty="0">
                <a:solidFill>
                  <a:srgbClr val="262626"/>
                </a:solidFill>
                <a:latin typeface="Calibri"/>
                <a:cs typeface="Calibri"/>
              </a:rPr>
              <a:t>qualité</a:t>
            </a:r>
            <a:r>
              <a:rPr sz="1043" b="1" spc="-32" dirty="0">
                <a:solidFill>
                  <a:srgbClr val="262626"/>
                </a:solidFill>
                <a:latin typeface="Calibri"/>
                <a:cs typeface="Calibri"/>
              </a:rPr>
              <a:t> </a:t>
            </a:r>
            <a:r>
              <a:rPr sz="1043" b="1" dirty="0">
                <a:solidFill>
                  <a:srgbClr val="262626"/>
                </a:solidFill>
                <a:latin typeface="Calibri"/>
                <a:cs typeface="Calibri"/>
              </a:rPr>
              <a:t>et</a:t>
            </a:r>
            <a:r>
              <a:rPr sz="1043" b="1" spc="-14" dirty="0">
                <a:solidFill>
                  <a:srgbClr val="262626"/>
                </a:solidFill>
                <a:latin typeface="Calibri"/>
                <a:cs typeface="Calibri"/>
              </a:rPr>
              <a:t> </a:t>
            </a:r>
            <a:r>
              <a:rPr sz="1043" b="1" spc="-18" dirty="0">
                <a:solidFill>
                  <a:srgbClr val="262626"/>
                </a:solidFill>
                <a:latin typeface="Calibri"/>
                <a:cs typeface="Calibri"/>
              </a:rPr>
              <a:t>sans rupture</a:t>
            </a:r>
            <a:r>
              <a:rPr sz="1043" spc="-18" dirty="0">
                <a:solidFill>
                  <a:srgbClr val="262626"/>
                </a:solidFill>
                <a:latin typeface="Calibri"/>
                <a:cs typeface="Calibri"/>
              </a:rPr>
              <a:t>, </a:t>
            </a:r>
            <a:r>
              <a:rPr sz="1043" dirty="0">
                <a:solidFill>
                  <a:srgbClr val="262626"/>
                </a:solidFill>
                <a:latin typeface="Calibri"/>
                <a:cs typeface="Calibri"/>
              </a:rPr>
              <a:t>notamment</a:t>
            </a:r>
            <a:r>
              <a:rPr sz="1043" spc="-9" dirty="0">
                <a:solidFill>
                  <a:srgbClr val="262626"/>
                </a:solidFill>
                <a:latin typeface="Calibri"/>
                <a:cs typeface="Calibri"/>
              </a:rPr>
              <a:t> </a:t>
            </a:r>
            <a:r>
              <a:rPr sz="1043" dirty="0">
                <a:solidFill>
                  <a:srgbClr val="262626"/>
                </a:solidFill>
                <a:latin typeface="Calibri"/>
                <a:cs typeface="Calibri"/>
              </a:rPr>
              <a:t>pour</a:t>
            </a:r>
            <a:r>
              <a:rPr sz="1043" spc="36" dirty="0">
                <a:solidFill>
                  <a:srgbClr val="262626"/>
                </a:solidFill>
                <a:latin typeface="Calibri"/>
                <a:cs typeface="Calibri"/>
              </a:rPr>
              <a:t> </a:t>
            </a:r>
            <a:r>
              <a:rPr sz="1043" dirty="0">
                <a:solidFill>
                  <a:srgbClr val="262626"/>
                </a:solidFill>
                <a:latin typeface="Calibri"/>
                <a:cs typeface="Calibri"/>
              </a:rPr>
              <a:t>les</a:t>
            </a:r>
            <a:r>
              <a:rPr sz="1043" spc="32" dirty="0">
                <a:solidFill>
                  <a:srgbClr val="262626"/>
                </a:solidFill>
                <a:latin typeface="Calibri"/>
                <a:cs typeface="Calibri"/>
              </a:rPr>
              <a:t> </a:t>
            </a:r>
            <a:r>
              <a:rPr sz="1043" dirty="0">
                <a:solidFill>
                  <a:srgbClr val="262626"/>
                </a:solidFill>
                <a:latin typeface="Calibri"/>
                <a:cs typeface="Calibri"/>
              </a:rPr>
              <a:t>personnes</a:t>
            </a:r>
            <a:r>
              <a:rPr sz="1043" spc="18" dirty="0">
                <a:solidFill>
                  <a:srgbClr val="262626"/>
                </a:solidFill>
                <a:latin typeface="Calibri"/>
                <a:cs typeface="Calibri"/>
              </a:rPr>
              <a:t> </a:t>
            </a:r>
            <a:r>
              <a:rPr sz="1043" spc="-9" dirty="0">
                <a:solidFill>
                  <a:srgbClr val="262626"/>
                </a:solidFill>
                <a:latin typeface="Calibri"/>
                <a:cs typeface="Calibri"/>
              </a:rPr>
              <a:t>présentant </a:t>
            </a:r>
            <a:r>
              <a:rPr sz="1043" dirty="0">
                <a:solidFill>
                  <a:srgbClr val="262626"/>
                </a:solidFill>
                <a:latin typeface="Calibri"/>
                <a:cs typeface="Calibri"/>
              </a:rPr>
              <a:t>des</a:t>
            </a:r>
            <a:r>
              <a:rPr sz="1043" spc="14" dirty="0">
                <a:solidFill>
                  <a:srgbClr val="262626"/>
                </a:solidFill>
                <a:latin typeface="Calibri"/>
                <a:cs typeface="Calibri"/>
              </a:rPr>
              <a:t> </a:t>
            </a:r>
            <a:r>
              <a:rPr sz="1043" dirty="0">
                <a:solidFill>
                  <a:srgbClr val="262626"/>
                </a:solidFill>
                <a:latin typeface="Calibri"/>
                <a:cs typeface="Calibri"/>
              </a:rPr>
              <a:t>troubles</a:t>
            </a:r>
            <a:r>
              <a:rPr sz="1043" spc="-23" dirty="0">
                <a:solidFill>
                  <a:srgbClr val="262626"/>
                </a:solidFill>
                <a:latin typeface="Calibri"/>
                <a:cs typeface="Calibri"/>
              </a:rPr>
              <a:t> </a:t>
            </a:r>
            <a:r>
              <a:rPr sz="1043" dirty="0">
                <a:solidFill>
                  <a:srgbClr val="262626"/>
                </a:solidFill>
                <a:latin typeface="Calibri"/>
                <a:cs typeface="Calibri"/>
              </a:rPr>
              <a:t>psychiques graves</a:t>
            </a:r>
            <a:r>
              <a:rPr sz="1043" spc="14" dirty="0">
                <a:solidFill>
                  <a:srgbClr val="262626"/>
                </a:solidFill>
                <a:latin typeface="Calibri"/>
                <a:cs typeface="Calibri"/>
              </a:rPr>
              <a:t> </a:t>
            </a:r>
            <a:r>
              <a:rPr sz="1043" dirty="0">
                <a:solidFill>
                  <a:srgbClr val="262626"/>
                </a:solidFill>
                <a:latin typeface="Calibri"/>
                <a:cs typeface="Calibri"/>
              </a:rPr>
              <a:t>et s’inscrivant dans</a:t>
            </a:r>
            <a:r>
              <a:rPr sz="1043" spc="5" dirty="0">
                <a:solidFill>
                  <a:srgbClr val="262626"/>
                </a:solidFill>
                <a:latin typeface="Calibri"/>
                <a:cs typeface="Calibri"/>
              </a:rPr>
              <a:t> </a:t>
            </a:r>
            <a:r>
              <a:rPr sz="1043" spc="-23" dirty="0">
                <a:solidFill>
                  <a:srgbClr val="262626"/>
                </a:solidFill>
                <a:latin typeface="Calibri"/>
                <a:cs typeface="Calibri"/>
              </a:rPr>
              <a:t>la </a:t>
            </a:r>
            <a:r>
              <a:rPr sz="1043" dirty="0">
                <a:solidFill>
                  <a:srgbClr val="262626"/>
                </a:solidFill>
                <a:latin typeface="Calibri"/>
                <a:cs typeface="Calibri"/>
              </a:rPr>
              <a:t>durée,</a:t>
            </a:r>
            <a:r>
              <a:rPr sz="1043" spc="-5" dirty="0">
                <a:solidFill>
                  <a:srgbClr val="262626"/>
                </a:solidFill>
                <a:latin typeface="Calibri"/>
                <a:cs typeface="Calibri"/>
              </a:rPr>
              <a:t> </a:t>
            </a:r>
            <a:r>
              <a:rPr sz="1043" dirty="0">
                <a:solidFill>
                  <a:srgbClr val="262626"/>
                </a:solidFill>
                <a:latin typeface="Calibri"/>
                <a:cs typeface="Calibri"/>
              </a:rPr>
              <a:t>en</a:t>
            </a:r>
            <a:r>
              <a:rPr sz="1043" spc="18" dirty="0">
                <a:solidFill>
                  <a:srgbClr val="262626"/>
                </a:solidFill>
                <a:latin typeface="Calibri"/>
                <a:cs typeface="Calibri"/>
              </a:rPr>
              <a:t> </a:t>
            </a:r>
            <a:r>
              <a:rPr sz="1043" dirty="0">
                <a:solidFill>
                  <a:srgbClr val="262626"/>
                </a:solidFill>
                <a:latin typeface="Calibri"/>
                <a:cs typeface="Calibri"/>
              </a:rPr>
              <a:t>situation</a:t>
            </a:r>
            <a:r>
              <a:rPr sz="1043" spc="-18" dirty="0">
                <a:solidFill>
                  <a:srgbClr val="262626"/>
                </a:solidFill>
                <a:latin typeface="Calibri"/>
                <a:cs typeface="Calibri"/>
              </a:rPr>
              <a:t> </a:t>
            </a:r>
            <a:r>
              <a:rPr sz="1043" dirty="0">
                <a:solidFill>
                  <a:srgbClr val="262626"/>
                </a:solidFill>
                <a:latin typeface="Calibri"/>
                <a:cs typeface="Calibri"/>
              </a:rPr>
              <a:t>ou</a:t>
            </a:r>
            <a:r>
              <a:rPr sz="1043" spc="9" dirty="0">
                <a:solidFill>
                  <a:srgbClr val="262626"/>
                </a:solidFill>
                <a:latin typeface="Calibri"/>
                <a:cs typeface="Calibri"/>
              </a:rPr>
              <a:t> </a:t>
            </a:r>
            <a:r>
              <a:rPr sz="1043" dirty="0">
                <a:solidFill>
                  <a:srgbClr val="262626"/>
                </a:solidFill>
                <a:latin typeface="Calibri"/>
                <a:cs typeface="Calibri"/>
              </a:rPr>
              <a:t>à</a:t>
            </a:r>
            <a:r>
              <a:rPr sz="1043" spc="18" dirty="0">
                <a:solidFill>
                  <a:srgbClr val="262626"/>
                </a:solidFill>
                <a:latin typeface="Calibri"/>
                <a:cs typeface="Calibri"/>
              </a:rPr>
              <a:t> </a:t>
            </a:r>
            <a:r>
              <a:rPr sz="1043" dirty="0">
                <a:solidFill>
                  <a:srgbClr val="262626"/>
                </a:solidFill>
                <a:latin typeface="Calibri"/>
                <a:cs typeface="Calibri"/>
              </a:rPr>
              <a:t>risque</a:t>
            </a:r>
            <a:r>
              <a:rPr sz="1043" spc="9" dirty="0">
                <a:solidFill>
                  <a:srgbClr val="262626"/>
                </a:solidFill>
                <a:latin typeface="Calibri"/>
                <a:cs typeface="Calibri"/>
              </a:rPr>
              <a:t> </a:t>
            </a:r>
            <a:r>
              <a:rPr sz="1043" dirty="0">
                <a:solidFill>
                  <a:srgbClr val="262626"/>
                </a:solidFill>
                <a:latin typeface="Calibri"/>
                <a:cs typeface="Calibri"/>
              </a:rPr>
              <a:t>de</a:t>
            </a:r>
            <a:r>
              <a:rPr sz="1043" spc="14" dirty="0">
                <a:solidFill>
                  <a:srgbClr val="262626"/>
                </a:solidFill>
                <a:latin typeface="Calibri"/>
                <a:cs typeface="Calibri"/>
              </a:rPr>
              <a:t> </a:t>
            </a:r>
            <a:r>
              <a:rPr sz="1043" spc="-9" dirty="0">
                <a:solidFill>
                  <a:srgbClr val="262626"/>
                </a:solidFill>
                <a:latin typeface="Calibri"/>
                <a:cs typeface="Calibri"/>
              </a:rPr>
              <a:t>handicap </a:t>
            </a:r>
            <a:r>
              <a:rPr sz="1043" dirty="0">
                <a:solidFill>
                  <a:srgbClr val="262626"/>
                </a:solidFill>
                <a:latin typeface="Calibri"/>
                <a:cs typeface="Calibri"/>
              </a:rPr>
              <a:t>psychique,</a:t>
            </a:r>
            <a:r>
              <a:rPr sz="1043" spc="5" dirty="0">
                <a:solidFill>
                  <a:srgbClr val="262626"/>
                </a:solidFill>
                <a:latin typeface="Calibri"/>
                <a:cs typeface="Calibri"/>
              </a:rPr>
              <a:t> </a:t>
            </a:r>
            <a:r>
              <a:rPr sz="1043" dirty="0">
                <a:solidFill>
                  <a:srgbClr val="262626"/>
                </a:solidFill>
                <a:latin typeface="Calibri"/>
                <a:cs typeface="Calibri"/>
              </a:rPr>
              <a:t>en</a:t>
            </a:r>
            <a:r>
              <a:rPr sz="1043" spc="27" dirty="0">
                <a:solidFill>
                  <a:srgbClr val="262626"/>
                </a:solidFill>
                <a:latin typeface="Calibri"/>
                <a:cs typeface="Calibri"/>
              </a:rPr>
              <a:t> </a:t>
            </a:r>
            <a:r>
              <a:rPr sz="1043" dirty="0">
                <a:solidFill>
                  <a:srgbClr val="262626"/>
                </a:solidFill>
                <a:latin typeface="Calibri"/>
                <a:cs typeface="Calibri"/>
              </a:rPr>
              <a:t>vue</a:t>
            </a:r>
            <a:r>
              <a:rPr sz="1043" spc="9" dirty="0">
                <a:solidFill>
                  <a:srgbClr val="262626"/>
                </a:solidFill>
                <a:latin typeface="Calibri"/>
                <a:cs typeface="Calibri"/>
              </a:rPr>
              <a:t> </a:t>
            </a:r>
            <a:r>
              <a:rPr sz="1043" dirty="0">
                <a:solidFill>
                  <a:srgbClr val="262626"/>
                </a:solidFill>
                <a:latin typeface="Calibri"/>
                <a:cs typeface="Calibri"/>
              </a:rPr>
              <a:t>de</a:t>
            </a:r>
            <a:r>
              <a:rPr sz="1043" spc="23" dirty="0">
                <a:solidFill>
                  <a:srgbClr val="262626"/>
                </a:solidFill>
                <a:latin typeface="Calibri"/>
                <a:cs typeface="Calibri"/>
              </a:rPr>
              <a:t> </a:t>
            </a:r>
            <a:r>
              <a:rPr sz="1043" dirty="0">
                <a:solidFill>
                  <a:srgbClr val="262626"/>
                </a:solidFill>
                <a:latin typeface="Calibri"/>
                <a:cs typeface="Calibri"/>
              </a:rPr>
              <a:t>leur</a:t>
            </a:r>
            <a:r>
              <a:rPr sz="1043" spc="14" dirty="0">
                <a:solidFill>
                  <a:srgbClr val="262626"/>
                </a:solidFill>
                <a:latin typeface="Calibri"/>
                <a:cs typeface="Calibri"/>
              </a:rPr>
              <a:t> </a:t>
            </a:r>
            <a:r>
              <a:rPr sz="1043" b="1" spc="-23" dirty="0">
                <a:solidFill>
                  <a:srgbClr val="262626"/>
                </a:solidFill>
                <a:latin typeface="Calibri"/>
                <a:cs typeface="Calibri"/>
              </a:rPr>
              <a:t>rétablissement</a:t>
            </a:r>
            <a:r>
              <a:rPr sz="1043" b="1" spc="-32" dirty="0">
                <a:solidFill>
                  <a:srgbClr val="262626"/>
                </a:solidFill>
                <a:latin typeface="Calibri"/>
                <a:cs typeface="Calibri"/>
              </a:rPr>
              <a:t> </a:t>
            </a:r>
            <a:r>
              <a:rPr sz="1043" b="1" dirty="0">
                <a:solidFill>
                  <a:srgbClr val="262626"/>
                </a:solidFill>
                <a:latin typeface="Calibri"/>
                <a:cs typeface="Calibri"/>
              </a:rPr>
              <a:t>et</a:t>
            </a:r>
            <a:r>
              <a:rPr sz="1043" b="1" spc="-9" dirty="0">
                <a:solidFill>
                  <a:srgbClr val="262626"/>
                </a:solidFill>
                <a:latin typeface="Calibri"/>
                <a:cs typeface="Calibri"/>
              </a:rPr>
              <a:t> </a:t>
            </a:r>
            <a:r>
              <a:rPr sz="1043" b="1" dirty="0">
                <a:solidFill>
                  <a:srgbClr val="262626"/>
                </a:solidFill>
                <a:latin typeface="Calibri"/>
                <a:cs typeface="Calibri"/>
              </a:rPr>
              <a:t>de</a:t>
            </a:r>
            <a:r>
              <a:rPr sz="1043" b="1" spc="-14" dirty="0">
                <a:solidFill>
                  <a:srgbClr val="262626"/>
                </a:solidFill>
                <a:latin typeface="Calibri"/>
                <a:cs typeface="Calibri"/>
              </a:rPr>
              <a:t> </a:t>
            </a:r>
            <a:r>
              <a:rPr sz="1043" b="1" spc="-18" dirty="0">
                <a:solidFill>
                  <a:srgbClr val="262626"/>
                </a:solidFill>
                <a:latin typeface="Calibri"/>
                <a:cs typeface="Calibri"/>
              </a:rPr>
              <a:t>leur insertion</a:t>
            </a:r>
            <a:r>
              <a:rPr sz="1043" b="1" dirty="0">
                <a:solidFill>
                  <a:srgbClr val="262626"/>
                </a:solidFill>
                <a:latin typeface="Calibri"/>
                <a:cs typeface="Calibri"/>
              </a:rPr>
              <a:t> </a:t>
            </a:r>
            <a:r>
              <a:rPr sz="1043" b="1" spc="-9" dirty="0">
                <a:solidFill>
                  <a:srgbClr val="262626"/>
                </a:solidFill>
                <a:latin typeface="Calibri"/>
                <a:cs typeface="Calibri"/>
              </a:rPr>
              <a:t>sociale</a:t>
            </a:r>
            <a:endParaRPr sz="1043" dirty="0">
              <a:latin typeface="Calibri"/>
              <a:cs typeface="Calibri"/>
            </a:endParaRPr>
          </a:p>
          <a:p>
            <a:pPr marL="11516" marR="192323">
              <a:lnSpc>
                <a:spcPct val="103099"/>
              </a:lnSpc>
              <a:spcBef>
                <a:spcPts val="472"/>
              </a:spcBef>
            </a:pPr>
            <a:r>
              <a:rPr sz="1043" spc="-18" dirty="0">
                <a:solidFill>
                  <a:srgbClr val="262626"/>
                </a:solidFill>
                <a:latin typeface="Calibri"/>
                <a:cs typeface="Calibri"/>
              </a:rPr>
              <a:t>L’accès</a:t>
            </a:r>
            <a:r>
              <a:rPr sz="1043" spc="5" dirty="0">
                <a:solidFill>
                  <a:srgbClr val="262626"/>
                </a:solidFill>
                <a:latin typeface="Calibri"/>
                <a:cs typeface="Calibri"/>
              </a:rPr>
              <a:t> </a:t>
            </a:r>
            <a:r>
              <a:rPr sz="1043" dirty="0">
                <a:solidFill>
                  <a:srgbClr val="262626"/>
                </a:solidFill>
                <a:latin typeface="Calibri"/>
                <a:cs typeface="Calibri"/>
              </a:rPr>
              <a:t>des</a:t>
            </a:r>
            <a:r>
              <a:rPr sz="1043" spc="23" dirty="0">
                <a:solidFill>
                  <a:srgbClr val="262626"/>
                </a:solidFill>
                <a:latin typeface="Calibri"/>
                <a:cs typeface="Calibri"/>
              </a:rPr>
              <a:t> </a:t>
            </a:r>
            <a:r>
              <a:rPr sz="1043" dirty="0">
                <a:solidFill>
                  <a:srgbClr val="262626"/>
                </a:solidFill>
                <a:latin typeface="Calibri"/>
                <a:cs typeface="Calibri"/>
              </a:rPr>
              <a:t>personnes</a:t>
            </a:r>
            <a:r>
              <a:rPr sz="1043" spc="5" dirty="0">
                <a:solidFill>
                  <a:srgbClr val="262626"/>
                </a:solidFill>
                <a:latin typeface="Calibri"/>
                <a:cs typeface="Calibri"/>
              </a:rPr>
              <a:t> </a:t>
            </a:r>
            <a:r>
              <a:rPr sz="1043" dirty="0">
                <a:solidFill>
                  <a:srgbClr val="262626"/>
                </a:solidFill>
                <a:latin typeface="Calibri"/>
                <a:cs typeface="Calibri"/>
              </a:rPr>
              <a:t>présentant</a:t>
            </a:r>
            <a:r>
              <a:rPr sz="1043" spc="-27" dirty="0">
                <a:solidFill>
                  <a:srgbClr val="262626"/>
                </a:solidFill>
                <a:latin typeface="Calibri"/>
                <a:cs typeface="Calibri"/>
              </a:rPr>
              <a:t> </a:t>
            </a:r>
            <a:r>
              <a:rPr sz="1043" dirty="0">
                <a:solidFill>
                  <a:srgbClr val="262626"/>
                </a:solidFill>
                <a:latin typeface="Calibri"/>
                <a:cs typeface="Calibri"/>
              </a:rPr>
              <a:t>des</a:t>
            </a:r>
            <a:r>
              <a:rPr sz="1043" spc="23" dirty="0">
                <a:solidFill>
                  <a:srgbClr val="262626"/>
                </a:solidFill>
                <a:latin typeface="Calibri"/>
                <a:cs typeface="Calibri"/>
              </a:rPr>
              <a:t> </a:t>
            </a:r>
            <a:r>
              <a:rPr sz="1043" spc="-9" dirty="0">
                <a:solidFill>
                  <a:srgbClr val="262626"/>
                </a:solidFill>
                <a:latin typeface="Calibri"/>
                <a:cs typeface="Calibri"/>
              </a:rPr>
              <a:t>troubles </a:t>
            </a:r>
            <a:r>
              <a:rPr sz="1043" dirty="0">
                <a:solidFill>
                  <a:srgbClr val="262626"/>
                </a:solidFill>
                <a:latin typeface="Calibri"/>
                <a:cs typeface="Calibri"/>
              </a:rPr>
              <a:t>psychiques</a:t>
            </a:r>
            <a:r>
              <a:rPr sz="1043" spc="18" dirty="0">
                <a:solidFill>
                  <a:srgbClr val="262626"/>
                </a:solidFill>
                <a:latin typeface="Calibri"/>
                <a:cs typeface="Calibri"/>
              </a:rPr>
              <a:t> </a:t>
            </a:r>
            <a:r>
              <a:rPr sz="1043" dirty="0">
                <a:solidFill>
                  <a:srgbClr val="262626"/>
                </a:solidFill>
                <a:latin typeface="Calibri"/>
                <a:cs typeface="Calibri"/>
              </a:rPr>
              <a:t>à </a:t>
            </a:r>
            <a:r>
              <a:rPr sz="1043" b="1" dirty="0">
                <a:solidFill>
                  <a:srgbClr val="262626"/>
                </a:solidFill>
                <a:latin typeface="Calibri"/>
                <a:cs typeface="Calibri"/>
              </a:rPr>
              <a:t>des</a:t>
            </a:r>
            <a:r>
              <a:rPr sz="1043" b="1" spc="-18" dirty="0">
                <a:solidFill>
                  <a:srgbClr val="262626"/>
                </a:solidFill>
                <a:latin typeface="Calibri"/>
                <a:cs typeface="Calibri"/>
              </a:rPr>
              <a:t> </a:t>
            </a:r>
            <a:r>
              <a:rPr sz="1043" b="1" spc="-9" dirty="0">
                <a:solidFill>
                  <a:srgbClr val="262626"/>
                </a:solidFill>
                <a:latin typeface="Calibri"/>
                <a:cs typeface="Calibri"/>
              </a:rPr>
              <a:t>soins</a:t>
            </a:r>
            <a:r>
              <a:rPr sz="1043" b="1" spc="-18" dirty="0">
                <a:solidFill>
                  <a:srgbClr val="262626"/>
                </a:solidFill>
                <a:latin typeface="Calibri"/>
                <a:cs typeface="Calibri"/>
              </a:rPr>
              <a:t> somatiques</a:t>
            </a:r>
            <a:r>
              <a:rPr sz="1043" b="1" spc="-32" dirty="0">
                <a:solidFill>
                  <a:srgbClr val="262626"/>
                </a:solidFill>
                <a:latin typeface="Calibri"/>
                <a:cs typeface="Calibri"/>
              </a:rPr>
              <a:t> </a:t>
            </a:r>
            <a:r>
              <a:rPr sz="1043" b="1" spc="-18" dirty="0">
                <a:solidFill>
                  <a:srgbClr val="262626"/>
                </a:solidFill>
                <a:latin typeface="Calibri"/>
                <a:cs typeface="Calibri"/>
              </a:rPr>
              <a:t>adaptés</a:t>
            </a:r>
            <a:r>
              <a:rPr sz="1043" b="1" spc="-27" dirty="0">
                <a:solidFill>
                  <a:srgbClr val="262626"/>
                </a:solidFill>
                <a:latin typeface="Calibri"/>
                <a:cs typeface="Calibri"/>
              </a:rPr>
              <a:t> </a:t>
            </a:r>
            <a:r>
              <a:rPr sz="1043" dirty="0">
                <a:solidFill>
                  <a:srgbClr val="262626"/>
                </a:solidFill>
                <a:latin typeface="Calibri"/>
                <a:cs typeface="Calibri"/>
              </a:rPr>
              <a:t>à</a:t>
            </a:r>
            <a:r>
              <a:rPr sz="1043" spc="23" dirty="0">
                <a:solidFill>
                  <a:srgbClr val="262626"/>
                </a:solidFill>
                <a:latin typeface="Calibri"/>
                <a:cs typeface="Calibri"/>
              </a:rPr>
              <a:t> </a:t>
            </a:r>
            <a:r>
              <a:rPr sz="1043" spc="-18" dirty="0">
                <a:solidFill>
                  <a:srgbClr val="262626"/>
                </a:solidFill>
                <a:latin typeface="Calibri"/>
                <a:cs typeface="Calibri"/>
              </a:rPr>
              <a:t>leurs </a:t>
            </a:r>
            <a:r>
              <a:rPr sz="1043" spc="-9" dirty="0">
                <a:solidFill>
                  <a:srgbClr val="262626"/>
                </a:solidFill>
                <a:latin typeface="Calibri"/>
                <a:cs typeface="Calibri"/>
              </a:rPr>
              <a:t>besoins</a:t>
            </a:r>
            <a:endParaRPr sz="1043" dirty="0">
              <a:latin typeface="Calibri"/>
              <a:cs typeface="Calibri"/>
            </a:endParaRPr>
          </a:p>
          <a:p>
            <a:pPr marL="11516" marR="84069">
              <a:lnSpc>
                <a:spcPct val="103499"/>
              </a:lnSpc>
              <a:spcBef>
                <a:spcPts val="467"/>
              </a:spcBef>
            </a:pPr>
            <a:r>
              <a:rPr sz="1043" dirty="0">
                <a:solidFill>
                  <a:srgbClr val="262626"/>
                </a:solidFill>
                <a:latin typeface="Calibri"/>
                <a:cs typeface="Calibri"/>
              </a:rPr>
              <a:t>La</a:t>
            </a:r>
            <a:r>
              <a:rPr sz="1043" spc="23" dirty="0">
                <a:solidFill>
                  <a:srgbClr val="262626"/>
                </a:solidFill>
                <a:latin typeface="Calibri"/>
                <a:cs typeface="Calibri"/>
              </a:rPr>
              <a:t> </a:t>
            </a:r>
            <a:r>
              <a:rPr sz="1043" dirty="0">
                <a:solidFill>
                  <a:srgbClr val="262626"/>
                </a:solidFill>
                <a:latin typeface="Calibri"/>
                <a:cs typeface="Calibri"/>
              </a:rPr>
              <a:t>prévention</a:t>
            </a:r>
            <a:r>
              <a:rPr sz="1043" spc="-18" dirty="0">
                <a:solidFill>
                  <a:srgbClr val="262626"/>
                </a:solidFill>
                <a:latin typeface="Calibri"/>
                <a:cs typeface="Calibri"/>
              </a:rPr>
              <a:t> </a:t>
            </a:r>
            <a:r>
              <a:rPr sz="1043" dirty="0">
                <a:solidFill>
                  <a:srgbClr val="262626"/>
                </a:solidFill>
                <a:latin typeface="Calibri"/>
                <a:cs typeface="Calibri"/>
              </a:rPr>
              <a:t>et</a:t>
            </a:r>
            <a:r>
              <a:rPr sz="1043" spc="5" dirty="0">
                <a:solidFill>
                  <a:srgbClr val="262626"/>
                </a:solidFill>
                <a:latin typeface="Calibri"/>
                <a:cs typeface="Calibri"/>
              </a:rPr>
              <a:t> </a:t>
            </a:r>
            <a:r>
              <a:rPr sz="1043" dirty="0">
                <a:solidFill>
                  <a:srgbClr val="262626"/>
                </a:solidFill>
                <a:latin typeface="Calibri"/>
                <a:cs typeface="Calibri"/>
              </a:rPr>
              <a:t>la</a:t>
            </a:r>
            <a:r>
              <a:rPr sz="1043" spc="18" dirty="0">
                <a:solidFill>
                  <a:srgbClr val="262626"/>
                </a:solidFill>
                <a:latin typeface="Calibri"/>
                <a:cs typeface="Calibri"/>
              </a:rPr>
              <a:t> </a:t>
            </a:r>
            <a:r>
              <a:rPr sz="1043" dirty="0">
                <a:solidFill>
                  <a:srgbClr val="262626"/>
                </a:solidFill>
                <a:latin typeface="Calibri"/>
                <a:cs typeface="Calibri"/>
              </a:rPr>
              <a:t>prise</a:t>
            </a:r>
            <a:r>
              <a:rPr sz="1043" spc="18" dirty="0">
                <a:solidFill>
                  <a:srgbClr val="262626"/>
                </a:solidFill>
                <a:latin typeface="Calibri"/>
                <a:cs typeface="Calibri"/>
              </a:rPr>
              <a:t> </a:t>
            </a:r>
            <a:r>
              <a:rPr sz="1043" dirty="0">
                <a:solidFill>
                  <a:srgbClr val="262626"/>
                </a:solidFill>
                <a:latin typeface="Calibri"/>
                <a:cs typeface="Calibri"/>
              </a:rPr>
              <a:t>en</a:t>
            </a:r>
            <a:r>
              <a:rPr sz="1043" spc="5" dirty="0">
                <a:solidFill>
                  <a:srgbClr val="262626"/>
                </a:solidFill>
                <a:latin typeface="Calibri"/>
                <a:cs typeface="Calibri"/>
              </a:rPr>
              <a:t> </a:t>
            </a:r>
            <a:r>
              <a:rPr sz="1043" dirty="0">
                <a:solidFill>
                  <a:srgbClr val="262626"/>
                </a:solidFill>
                <a:latin typeface="Calibri"/>
                <a:cs typeface="Calibri"/>
              </a:rPr>
              <a:t>charge</a:t>
            </a:r>
            <a:r>
              <a:rPr sz="1043" spc="14" dirty="0">
                <a:solidFill>
                  <a:srgbClr val="262626"/>
                </a:solidFill>
                <a:latin typeface="Calibri"/>
                <a:cs typeface="Calibri"/>
              </a:rPr>
              <a:t> </a:t>
            </a:r>
            <a:r>
              <a:rPr sz="1043" dirty="0">
                <a:solidFill>
                  <a:srgbClr val="262626"/>
                </a:solidFill>
                <a:latin typeface="Calibri"/>
                <a:cs typeface="Calibri"/>
              </a:rPr>
              <a:t>des</a:t>
            </a:r>
            <a:r>
              <a:rPr sz="1043" spc="14" dirty="0">
                <a:solidFill>
                  <a:srgbClr val="262626"/>
                </a:solidFill>
                <a:latin typeface="Calibri"/>
                <a:cs typeface="Calibri"/>
              </a:rPr>
              <a:t> </a:t>
            </a:r>
            <a:r>
              <a:rPr sz="1043" b="1" spc="-23" dirty="0">
                <a:solidFill>
                  <a:srgbClr val="262626"/>
                </a:solidFill>
                <a:latin typeface="Calibri"/>
                <a:cs typeface="Calibri"/>
              </a:rPr>
              <a:t>situations</a:t>
            </a:r>
            <a:r>
              <a:rPr sz="1043" b="1" spc="-27" dirty="0">
                <a:solidFill>
                  <a:srgbClr val="262626"/>
                </a:solidFill>
                <a:latin typeface="Calibri"/>
                <a:cs typeface="Calibri"/>
              </a:rPr>
              <a:t> </a:t>
            </a:r>
            <a:r>
              <a:rPr sz="1043" b="1" spc="-23" dirty="0">
                <a:solidFill>
                  <a:srgbClr val="262626"/>
                </a:solidFill>
                <a:latin typeface="Calibri"/>
                <a:cs typeface="Calibri"/>
              </a:rPr>
              <a:t>de </a:t>
            </a:r>
            <a:r>
              <a:rPr sz="1043" b="1" dirty="0">
                <a:solidFill>
                  <a:srgbClr val="262626"/>
                </a:solidFill>
                <a:latin typeface="Calibri"/>
                <a:cs typeface="Calibri"/>
              </a:rPr>
              <a:t>crise</a:t>
            </a:r>
            <a:r>
              <a:rPr sz="1043" b="1" spc="-41" dirty="0">
                <a:solidFill>
                  <a:srgbClr val="262626"/>
                </a:solidFill>
                <a:latin typeface="Calibri"/>
                <a:cs typeface="Calibri"/>
              </a:rPr>
              <a:t> </a:t>
            </a:r>
            <a:r>
              <a:rPr sz="1043" b="1" dirty="0">
                <a:solidFill>
                  <a:srgbClr val="262626"/>
                </a:solidFill>
                <a:latin typeface="Calibri"/>
                <a:cs typeface="Calibri"/>
              </a:rPr>
              <a:t>et</a:t>
            </a:r>
            <a:r>
              <a:rPr sz="1043" b="1" spc="-36" dirty="0">
                <a:solidFill>
                  <a:srgbClr val="262626"/>
                </a:solidFill>
                <a:latin typeface="Calibri"/>
                <a:cs typeface="Calibri"/>
              </a:rPr>
              <a:t> </a:t>
            </a:r>
            <a:r>
              <a:rPr sz="1043" b="1" spc="-9" dirty="0">
                <a:solidFill>
                  <a:srgbClr val="262626"/>
                </a:solidFill>
                <a:latin typeface="Calibri"/>
                <a:cs typeface="Calibri"/>
              </a:rPr>
              <a:t>d’urgence</a:t>
            </a:r>
            <a:endParaRPr sz="1043" dirty="0">
              <a:latin typeface="Calibri"/>
              <a:cs typeface="Calibri"/>
            </a:endParaRPr>
          </a:p>
          <a:p>
            <a:pPr marL="11516" marR="45490">
              <a:lnSpc>
                <a:spcPct val="102899"/>
              </a:lnSpc>
              <a:spcBef>
                <a:spcPts val="476"/>
              </a:spcBef>
            </a:pPr>
            <a:r>
              <a:rPr sz="1043" dirty="0">
                <a:solidFill>
                  <a:srgbClr val="262626"/>
                </a:solidFill>
                <a:latin typeface="Calibri"/>
                <a:cs typeface="Calibri"/>
              </a:rPr>
              <a:t>Le</a:t>
            </a:r>
            <a:r>
              <a:rPr sz="1043" spc="9" dirty="0">
                <a:solidFill>
                  <a:srgbClr val="262626"/>
                </a:solidFill>
                <a:latin typeface="Calibri"/>
                <a:cs typeface="Calibri"/>
              </a:rPr>
              <a:t> </a:t>
            </a:r>
            <a:r>
              <a:rPr sz="1043" b="1" spc="-9" dirty="0">
                <a:solidFill>
                  <a:srgbClr val="262626"/>
                </a:solidFill>
                <a:latin typeface="Calibri"/>
                <a:cs typeface="Calibri"/>
              </a:rPr>
              <a:t>respect</a:t>
            </a:r>
            <a:r>
              <a:rPr sz="1043" b="1" spc="-32" dirty="0">
                <a:solidFill>
                  <a:srgbClr val="262626"/>
                </a:solidFill>
                <a:latin typeface="Calibri"/>
                <a:cs typeface="Calibri"/>
              </a:rPr>
              <a:t> </a:t>
            </a:r>
            <a:r>
              <a:rPr sz="1043" b="1" dirty="0">
                <a:solidFill>
                  <a:srgbClr val="262626"/>
                </a:solidFill>
                <a:latin typeface="Calibri"/>
                <a:cs typeface="Calibri"/>
              </a:rPr>
              <a:t>et</a:t>
            </a:r>
            <a:r>
              <a:rPr sz="1043" b="1" spc="-18" dirty="0">
                <a:solidFill>
                  <a:srgbClr val="262626"/>
                </a:solidFill>
                <a:latin typeface="Calibri"/>
                <a:cs typeface="Calibri"/>
              </a:rPr>
              <a:t> </a:t>
            </a:r>
            <a:r>
              <a:rPr sz="1043" b="1" dirty="0">
                <a:solidFill>
                  <a:srgbClr val="262626"/>
                </a:solidFill>
                <a:latin typeface="Calibri"/>
                <a:cs typeface="Calibri"/>
              </a:rPr>
              <a:t>la</a:t>
            </a:r>
            <a:r>
              <a:rPr sz="1043" b="1" spc="-9" dirty="0">
                <a:solidFill>
                  <a:srgbClr val="262626"/>
                </a:solidFill>
                <a:latin typeface="Calibri"/>
                <a:cs typeface="Calibri"/>
              </a:rPr>
              <a:t> </a:t>
            </a:r>
            <a:r>
              <a:rPr sz="1043" b="1" spc="-18" dirty="0">
                <a:solidFill>
                  <a:srgbClr val="262626"/>
                </a:solidFill>
                <a:latin typeface="Calibri"/>
                <a:cs typeface="Calibri"/>
              </a:rPr>
              <a:t>promotion</a:t>
            </a:r>
            <a:r>
              <a:rPr sz="1043" b="1" spc="-45" dirty="0">
                <a:solidFill>
                  <a:srgbClr val="262626"/>
                </a:solidFill>
                <a:latin typeface="Calibri"/>
                <a:cs typeface="Calibri"/>
              </a:rPr>
              <a:t> </a:t>
            </a:r>
            <a:r>
              <a:rPr sz="1043" b="1" dirty="0">
                <a:solidFill>
                  <a:srgbClr val="262626"/>
                </a:solidFill>
                <a:latin typeface="Calibri"/>
                <a:cs typeface="Calibri"/>
              </a:rPr>
              <a:t>des</a:t>
            </a:r>
            <a:r>
              <a:rPr sz="1043" b="1" spc="-27" dirty="0">
                <a:solidFill>
                  <a:srgbClr val="262626"/>
                </a:solidFill>
                <a:latin typeface="Calibri"/>
                <a:cs typeface="Calibri"/>
              </a:rPr>
              <a:t> </a:t>
            </a:r>
            <a:r>
              <a:rPr sz="1043" b="1" spc="-18" dirty="0">
                <a:solidFill>
                  <a:srgbClr val="262626"/>
                </a:solidFill>
                <a:latin typeface="Calibri"/>
                <a:cs typeface="Calibri"/>
              </a:rPr>
              <a:t>droits</a:t>
            </a:r>
            <a:r>
              <a:rPr sz="1043" b="1" spc="-36" dirty="0">
                <a:solidFill>
                  <a:srgbClr val="262626"/>
                </a:solidFill>
                <a:latin typeface="Calibri"/>
                <a:cs typeface="Calibri"/>
              </a:rPr>
              <a:t> </a:t>
            </a:r>
            <a:r>
              <a:rPr sz="1043" b="1" dirty="0">
                <a:solidFill>
                  <a:srgbClr val="262626"/>
                </a:solidFill>
                <a:latin typeface="Calibri"/>
                <a:cs typeface="Calibri"/>
              </a:rPr>
              <a:t>des</a:t>
            </a:r>
            <a:r>
              <a:rPr sz="1043" b="1" spc="-23" dirty="0">
                <a:solidFill>
                  <a:srgbClr val="262626"/>
                </a:solidFill>
                <a:latin typeface="Calibri"/>
                <a:cs typeface="Calibri"/>
              </a:rPr>
              <a:t> </a:t>
            </a:r>
            <a:r>
              <a:rPr sz="1043" b="1" spc="-9" dirty="0">
                <a:solidFill>
                  <a:srgbClr val="262626"/>
                </a:solidFill>
                <a:latin typeface="Calibri"/>
                <a:cs typeface="Calibri"/>
              </a:rPr>
              <a:t>personnes </a:t>
            </a:r>
            <a:r>
              <a:rPr sz="1043" dirty="0">
                <a:solidFill>
                  <a:srgbClr val="262626"/>
                </a:solidFill>
                <a:latin typeface="Calibri"/>
                <a:cs typeface="Calibri"/>
              </a:rPr>
              <a:t>présentant</a:t>
            </a:r>
            <a:r>
              <a:rPr sz="1043" spc="-23" dirty="0">
                <a:solidFill>
                  <a:srgbClr val="262626"/>
                </a:solidFill>
                <a:latin typeface="Calibri"/>
                <a:cs typeface="Calibri"/>
              </a:rPr>
              <a:t> </a:t>
            </a:r>
            <a:r>
              <a:rPr sz="1043" dirty="0">
                <a:solidFill>
                  <a:srgbClr val="262626"/>
                </a:solidFill>
                <a:latin typeface="Calibri"/>
                <a:cs typeface="Calibri"/>
              </a:rPr>
              <a:t>des troubles</a:t>
            </a:r>
            <a:r>
              <a:rPr sz="1043" spc="-9" dirty="0">
                <a:solidFill>
                  <a:srgbClr val="262626"/>
                </a:solidFill>
                <a:latin typeface="Calibri"/>
                <a:cs typeface="Calibri"/>
              </a:rPr>
              <a:t> </a:t>
            </a:r>
            <a:r>
              <a:rPr sz="1043" dirty="0">
                <a:solidFill>
                  <a:srgbClr val="262626"/>
                </a:solidFill>
                <a:latin typeface="Calibri"/>
                <a:cs typeface="Calibri"/>
              </a:rPr>
              <a:t>psychiques,</a:t>
            </a:r>
            <a:r>
              <a:rPr sz="1043" spc="5" dirty="0">
                <a:solidFill>
                  <a:srgbClr val="262626"/>
                </a:solidFill>
                <a:latin typeface="Calibri"/>
                <a:cs typeface="Calibri"/>
              </a:rPr>
              <a:t> </a:t>
            </a:r>
            <a:r>
              <a:rPr sz="1043" dirty="0">
                <a:solidFill>
                  <a:srgbClr val="262626"/>
                </a:solidFill>
                <a:latin typeface="Calibri"/>
                <a:cs typeface="Calibri"/>
              </a:rPr>
              <a:t>le</a:t>
            </a:r>
            <a:r>
              <a:rPr sz="1043" spc="5" dirty="0">
                <a:solidFill>
                  <a:srgbClr val="262626"/>
                </a:solidFill>
                <a:latin typeface="Calibri"/>
                <a:cs typeface="Calibri"/>
              </a:rPr>
              <a:t> </a:t>
            </a:r>
            <a:r>
              <a:rPr sz="1043" b="1" spc="-9" dirty="0">
                <a:solidFill>
                  <a:srgbClr val="262626"/>
                </a:solidFill>
                <a:latin typeface="Calibri"/>
                <a:cs typeface="Calibri"/>
              </a:rPr>
              <a:t>renforcement </a:t>
            </a:r>
            <a:r>
              <a:rPr sz="1043" b="1" dirty="0">
                <a:solidFill>
                  <a:srgbClr val="262626"/>
                </a:solidFill>
                <a:latin typeface="Calibri"/>
                <a:cs typeface="Calibri"/>
              </a:rPr>
              <a:t>de</a:t>
            </a:r>
            <a:r>
              <a:rPr sz="1043" b="1" spc="-27" dirty="0">
                <a:solidFill>
                  <a:srgbClr val="262626"/>
                </a:solidFill>
                <a:latin typeface="Calibri"/>
                <a:cs typeface="Calibri"/>
              </a:rPr>
              <a:t> </a:t>
            </a:r>
            <a:r>
              <a:rPr sz="1043" b="1" spc="-9" dirty="0">
                <a:solidFill>
                  <a:srgbClr val="262626"/>
                </a:solidFill>
                <a:latin typeface="Calibri"/>
                <a:cs typeface="Calibri"/>
              </a:rPr>
              <a:t>leur</a:t>
            </a:r>
            <a:r>
              <a:rPr sz="1043" b="1" spc="-14" dirty="0">
                <a:solidFill>
                  <a:srgbClr val="262626"/>
                </a:solidFill>
                <a:latin typeface="Calibri"/>
                <a:cs typeface="Calibri"/>
              </a:rPr>
              <a:t> </a:t>
            </a:r>
            <a:r>
              <a:rPr sz="1043" b="1" spc="-18" dirty="0">
                <a:solidFill>
                  <a:srgbClr val="262626"/>
                </a:solidFill>
                <a:latin typeface="Calibri"/>
                <a:cs typeface="Calibri"/>
              </a:rPr>
              <a:t>pouvoir</a:t>
            </a:r>
            <a:r>
              <a:rPr sz="1043" b="1" spc="-23" dirty="0">
                <a:solidFill>
                  <a:srgbClr val="262626"/>
                </a:solidFill>
                <a:latin typeface="Calibri"/>
                <a:cs typeface="Calibri"/>
              </a:rPr>
              <a:t> </a:t>
            </a:r>
            <a:r>
              <a:rPr sz="1043" b="1" dirty="0">
                <a:solidFill>
                  <a:srgbClr val="262626"/>
                </a:solidFill>
                <a:latin typeface="Calibri"/>
                <a:cs typeface="Calibri"/>
              </a:rPr>
              <a:t>de</a:t>
            </a:r>
            <a:r>
              <a:rPr sz="1043" b="1" spc="-36" dirty="0">
                <a:solidFill>
                  <a:srgbClr val="262626"/>
                </a:solidFill>
                <a:latin typeface="Calibri"/>
                <a:cs typeface="Calibri"/>
              </a:rPr>
              <a:t> </a:t>
            </a:r>
            <a:r>
              <a:rPr sz="1043" b="1" spc="-9" dirty="0">
                <a:solidFill>
                  <a:srgbClr val="262626"/>
                </a:solidFill>
                <a:latin typeface="Calibri"/>
                <a:cs typeface="Calibri"/>
              </a:rPr>
              <a:t>décider</a:t>
            </a:r>
            <a:r>
              <a:rPr sz="1043" b="1" spc="-27" dirty="0">
                <a:solidFill>
                  <a:srgbClr val="262626"/>
                </a:solidFill>
                <a:latin typeface="Calibri"/>
                <a:cs typeface="Calibri"/>
              </a:rPr>
              <a:t> </a:t>
            </a:r>
            <a:r>
              <a:rPr sz="1043" b="1" dirty="0">
                <a:solidFill>
                  <a:srgbClr val="262626"/>
                </a:solidFill>
                <a:latin typeface="Calibri"/>
                <a:cs typeface="Calibri"/>
              </a:rPr>
              <a:t>et</a:t>
            </a:r>
            <a:r>
              <a:rPr sz="1043" b="1" spc="-9" dirty="0">
                <a:solidFill>
                  <a:srgbClr val="262626"/>
                </a:solidFill>
                <a:latin typeface="Calibri"/>
                <a:cs typeface="Calibri"/>
              </a:rPr>
              <a:t> </a:t>
            </a:r>
            <a:r>
              <a:rPr sz="1043" b="1" spc="-27" dirty="0">
                <a:solidFill>
                  <a:srgbClr val="262626"/>
                </a:solidFill>
                <a:latin typeface="Calibri"/>
                <a:cs typeface="Calibri"/>
              </a:rPr>
              <a:t>d’agir</a:t>
            </a:r>
            <a:r>
              <a:rPr sz="1043" b="1" spc="-14" dirty="0">
                <a:solidFill>
                  <a:srgbClr val="262626"/>
                </a:solidFill>
                <a:latin typeface="Calibri"/>
                <a:cs typeface="Calibri"/>
              </a:rPr>
              <a:t> </a:t>
            </a:r>
            <a:r>
              <a:rPr sz="1043" dirty="0">
                <a:solidFill>
                  <a:srgbClr val="262626"/>
                </a:solidFill>
                <a:latin typeface="Calibri"/>
                <a:cs typeface="Calibri"/>
              </a:rPr>
              <a:t>et</a:t>
            </a:r>
            <a:r>
              <a:rPr sz="1043" spc="-9" dirty="0">
                <a:solidFill>
                  <a:srgbClr val="262626"/>
                </a:solidFill>
                <a:latin typeface="Calibri"/>
                <a:cs typeface="Calibri"/>
              </a:rPr>
              <a:t> </a:t>
            </a:r>
            <a:r>
              <a:rPr sz="1043" dirty="0">
                <a:solidFill>
                  <a:srgbClr val="262626"/>
                </a:solidFill>
                <a:latin typeface="Calibri"/>
                <a:cs typeface="Calibri"/>
              </a:rPr>
              <a:t>de</a:t>
            </a:r>
            <a:r>
              <a:rPr sz="1043" spc="9" dirty="0">
                <a:solidFill>
                  <a:srgbClr val="262626"/>
                </a:solidFill>
                <a:latin typeface="Calibri"/>
                <a:cs typeface="Calibri"/>
              </a:rPr>
              <a:t> </a:t>
            </a:r>
            <a:r>
              <a:rPr sz="1043" dirty="0">
                <a:solidFill>
                  <a:srgbClr val="262626"/>
                </a:solidFill>
                <a:latin typeface="Calibri"/>
                <a:cs typeface="Calibri"/>
              </a:rPr>
              <a:t>la</a:t>
            </a:r>
            <a:r>
              <a:rPr sz="1043" spc="18" dirty="0">
                <a:solidFill>
                  <a:srgbClr val="262626"/>
                </a:solidFill>
                <a:latin typeface="Calibri"/>
                <a:cs typeface="Calibri"/>
              </a:rPr>
              <a:t> </a:t>
            </a:r>
            <a:r>
              <a:rPr sz="1043" b="1" spc="-18" dirty="0">
                <a:solidFill>
                  <a:srgbClr val="262626"/>
                </a:solidFill>
                <a:latin typeface="Calibri"/>
                <a:cs typeface="Calibri"/>
              </a:rPr>
              <a:t>lutte </a:t>
            </a:r>
            <a:r>
              <a:rPr sz="1043" b="1" spc="-9" dirty="0">
                <a:solidFill>
                  <a:srgbClr val="262626"/>
                </a:solidFill>
                <a:latin typeface="Calibri"/>
                <a:cs typeface="Calibri"/>
              </a:rPr>
              <a:t>contre</a:t>
            </a:r>
            <a:r>
              <a:rPr sz="1043" b="1" spc="-36" dirty="0">
                <a:solidFill>
                  <a:srgbClr val="262626"/>
                </a:solidFill>
                <a:latin typeface="Calibri"/>
                <a:cs typeface="Calibri"/>
              </a:rPr>
              <a:t> </a:t>
            </a:r>
            <a:r>
              <a:rPr sz="1043" b="1" dirty="0">
                <a:solidFill>
                  <a:srgbClr val="262626"/>
                </a:solidFill>
                <a:latin typeface="Calibri"/>
                <a:cs typeface="Calibri"/>
              </a:rPr>
              <a:t>la</a:t>
            </a:r>
            <a:r>
              <a:rPr sz="1043" b="1" spc="-5" dirty="0">
                <a:solidFill>
                  <a:srgbClr val="262626"/>
                </a:solidFill>
                <a:latin typeface="Calibri"/>
                <a:cs typeface="Calibri"/>
              </a:rPr>
              <a:t> </a:t>
            </a:r>
            <a:r>
              <a:rPr sz="1043" b="1" spc="-23" dirty="0">
                <a:solidFill>
                  <a:srgbClr val="262626"/>
                </a:solidFill>
                <a:latin typeface="Calibri"/>
                <a:cs typeface="Calibri"/>
              </a:rPr>
              <a:t>stigmatisation </a:t>
            </a:r>
            <a:r>
              <a:rPr sz="1043" dirty="0">
                <a:solidFill>
                  <a:srgbClr val="262626"/>
                </a:solidFill>
                <a:latin typeface="Calibri"/>
                <a:cs typeface="Calibri"/>
              </a:rPr>
              <a:t>des</a:t>
            </a:r>
            <a:r>
              <a:rPr sz="1043" spc="9" dirty="0">
                <a:solidFill>
                  <a:srgbClr val="262626"/>
                </a:solidFill>
                <a:latin typeface="Calibri"/>
                <a:cs typeface="Calibri"/>
              </a:rPr>
              <a:t> </a:t>
            </a:r>
            <a:r>
              <a:rPr sz="1043" dirty="0">
                <a:solidFill>
                  <a:srgbClr val="262626"/>
                </a:solidFill>
                <a:latin typeface="Calibri"/>
                <a:cs typeface="Calibri"/>
              </a:rPr>
              <a:t>troubles</a:t>
            </a:r>
            <a:r>
              <a:rPr sz="1043" spc="-14" dirty="0">
                <a:solidFill>
                  <a:srgbClr val="262626"/>
                </a:solidFill>
                <a:latin typeface="Calibri"/>
                <a:cs typeface="Calibri"/>
              </a:rPr>
              <a:t> </a:t>
            </a:r>
            <a:r>
              <a:rPr sz="1043" spc="-9" dirty="0">
                <a:solidFill>
                  <a:srgbClr val="262626"/>
                </a:solidFill>
                <a:latin typeface="Calibri"/>
                <a:cs typeface="Calibri"/>
              </a:rPr>
              <a:t>psychiques</a:t>
            </a:r>
            <a:endParaRPr sz="1043" dirty="0">
              <a:latin typeface="Calibri"/>
              <a:cs typeface="Calibri"/>
            </a:endParaRPr>
          </a:p>
          <a:p>
            <a:pPr marL="11516" marR="13243">
              <a:lnSpc>
                <a:spcPct val="102600"/>
              </a:lnSpc>
              <a:spcBef>
                <a:spcPts val="476"/>
              </a:spcBef>
            </a:pPr>
            <a:r>
              <a:rPr sz="1043" spc="-18" dirty="0">
                <a:solidFill>
                  <a:srgbClr val="262626"/>
                </a:solidFill>
                <a:latin typeface="Calibri"/>
                <a:cs typeface="Calibri"/>
              </a:rPr>
              <a:t>L’action</a:t>
            </a:r>
            <a:r>
              <a:rPr sz="1043" spc="-9" dirty="0">
                <a:solidFill>
                  <a:srgbClr val="262626"/>
                </a:solidFill>
                <a:latin typeface="Calibri"/>
                <a:cs typeface="Calibri"/>
              </a:rPr>
              <a:t> </a:t>
            </a:r>
            <a:r>
              <a:rPr sz="1043" dirty="0">
                <a:solidFill>
                  <a:srgbClr val="262626"/>
                </a:solidFill>
                <a:latin typeface="Calibri"/>
                <a:cs typeface="Calibri"/>
              </a:rPr>
              <a:t>sur</a:t>
            </a:r>
            <a:r>
              <a:rPr sz="1043" spc="27" dirty="0">
                <a:solidFill>
                  <a:srgbClr val="262626"/>
                </a:solidFill>
                <a:latin typeface="Calibri"/>
                <a:cs typeface="Calibri"/>
              </a:rPr>
              <a:t> </a:t>
            </a:r>
            <a:r>
              <a:rPr sz="1043" dirty="0">
                <a:solidFill>
                  <a:srgbClr val="262626"/>
                </a:solidFill>
                <a:latin typeface="Calibri"/>
                <a:cs typeface="Calibri"/>
              </a:rPr>
              <a:t>les</a:t>
            </a:r>
            <a:r>
              <a:rPr sz="1043" spc="23" dirty="0">
                <a:solidFill>
                  <a:srgbClr val="262626"/>
                </a:solidFill>
                <a:latin typeface="Calibri"/>
                <a:cs typeface="Calibri"/>
              </a:rPr>
              <a:t> </a:t>
            </a:r>
            <a:r>
              <a:rPr sz="1043" b="1" spc="-18" dirty="0">
                <a:solidFill>
                  <a:srgbClr val="262626"/>
                </a:solidFill>
                <a:latin typeface="Calibri"/>
                <a:cs typeface="Calibri"/>
              </a:rPr>
              <a:t>déterminants</a:t>
            </a:r>
            <a:r>
              <a:rPr sz="1043" b="1" spc="-27" dirty="0">
                <a:solidFill>
                  <a:srgbClr val="262626"/>
                </a:solidFill>
                <a:latin typeface="Calibri"/>
                <a:cs typeface="Calibri"/>
              </a:rPr>
              <a:t> </a:t>
            </a:r>
            <a:r>
              <a:rPr sz="1043" b="1" spc="-9" dirty="0">
                <a:solidFill>
                  <a:srgbClr val="262626"/>
                </a:solidFill>
                <a:latin typeface="Calibri"/>
                <a:cs typeface="Calibri"/>
              </a:rPr>
              <a:t>sociaux, </a:t>
            </a:r>
            <a:r>
              <a:rPr sz="1043" b="1" spc="-23" dirty="0">
                <a:solidFill>
                  <a:srgbClr val="262626"/>
                </a:solidFill>
                <a:latin typeface="Calibri"/>
                <a:cs typeface="Calibri"/>
              </a:rPr>
              <a:t>environnementaux </a:t>
            </a:r>
            <a:r>
              <a:rPr sz="1043" b="1" dirty="0">
                <a:solidFill>
                  <a:srgbClr val="262626"/>
                </a:solidFill>
                <a:latin typeface="Calibri"/>
                <a:cs typeface="Calibri"/>
              </a:rPr>
              <a:t>et</a:t>
            </a:r>
            <a:r>
              <a:rPr sz="1043" b="1" spc="5" dirty="0">
                <a:solidFill>
                  <a:srgbClr val="262626"/>
                </a:solidFill>
                <a:latin typeface="Calibri"/>
                <a:cs typeface="Calibri"/>
              </a:rPr>
              <a:t> </a:t>
            </a:r>
            <a:r>
              <a:rPr sz="1043" b="1" spc="-23" dirty="0">
                <a:solidFill>
                  <a:srgbClr val="262626"/>
                </a:solidFill>
                <a:latin typeface="Calibri"/>
                <a:cs typeface="Calibri"/>
              </a:rPr>
              <a:t>territoriaux</a:t>
            </a:r>
            <a:r>
              <a:rPr sz="1043" b="1" spc="-32" dirty="0">
                <a:solidFill>
                  <a:srgbClr val="262626"/>
                </a:solidFill>
                <a:latin typeface="Calibri"/>
                <a:cs typeface="Calibri"/>
              </a:rPr>
              <a:t> </a:t>
            </a:r>
            <a:r>
              <a:rPr sz="1043" dirty="0">
                <a:solidFill>
                  <a:srgbClr val="262626"/>
                </a:solidFill>
                <a:latin typeface="Calibri"/>
                <a:cs typeface="Calibri"/>
              </a:rPr>
              <a:t>de</a:t>
            </a:r>
            <a:r>
              <a:rPr sz="1043" spc="9" dirty="0">
                <a:solidFill>
                  <a:srgbClr val="262626"/>
                </a:solidFill>
                <a:latin typeface="Calibri"/>
                <a:cs typeface="Calibri"/>
              </a:rPr>
              <a:t> </a:t>
            </a:r>
            <a:r>
              <a:rPr sz="1043" dirty="0">
                <a:solidFill>
                  <a:srgbClr val="262626"/>
                </a:solidFill>
                <a:latin typeface="Calibri"/>
                <a:cs typeface="Calibri"/>
              </a:rPr>
              <a:t>la</a:t>
            </a:r>
            <a:r>
              <a:rPr sz="1043" spc="36" dirty="0">
                <a:solidFill>
                  <a:srgbClr val="262626"/>
                </a:solidFill>
                <a:latin typeface="Calibri"/>
                <a:cs typeface="Calibri"/>
              </a:rPr>
              <a:t> </a:t>
            </a:r>
            <a:r>
              <a:rPr sz="1043" dirty="0">
                <a:solidFill>
                  <a:srgbClr val="262626"/>
                </a:solidFill>
                <a:latin typeface="Calibri"/>
                <a:cs typeface="Calibri"/>
              </a:rPr>
              <a:t>santé</a:t>
            </a:r>
            <a:r>
              <a:rPr sz="1043" spc="9" dirty="0">
                <a:solidFill>
                  <a:srgbClr val="262626"/>
                </a:solidFill>
                <a:latin typeface="Calibri"/>
                <a:cs typeface="Calibri"/>
              </a:rPr>
              <a:t> </a:t>
            </a:r>
            <a:r>
              <a:rPr sz="1043" spc="-9" dirty="0">
                <a:solidFill>
                  <a:srgbClr val="262626"/>
                </a:solidFill>
                <a:latin typeface="Calibri"/>
                <a:cs typeface="Calibri"/>
              </a:rPr>
              <a:t>mentale</a:t>
            </a:r>
            <a:endParaRPr sz="1043" dirty="0">
              <a:latin typeface="Calibri"/>
              <a:cs typeface="Calibri"/>
            </a:endParaRPr>
          </a:p>
        </p:txBody>
      </p:sp>
      <p:sp>
        <p:nvSpPr>
          <p:cNvPr id="11" name="Rectangle 10"/>
          <p:cNvSpPr/>
          <p:nvPr/>
        </p:nvSpPr>
        <p:spPr>
          <a:xfrm>
            <a:off x="544584" y="765787"/>
            <a:ext cx="6365877" cy="5119350"/>
          </a:xfrm>
          <a:prstGeom prst="rect">
            <a:avLst/>
          </a:prstGeom>
        </p:spPr>
        <p:txBody>
          <a:bodyPr wrap="square">
            <a:spAutoFit/>
          </a:bodyPr>
          <a:lstStyle/>
          <a:p>
            <a:pPr marL="310942" indent="-310942">
              <a:spcAft>
                <a:spcPts val="544"/>
              </a:spcAft>
              <a:buFont typeface="Arial" panose="020B0604020202020204" pitchFamily="34" charset="0"/>
              <a:buChar char="•"/>
            </a:pPr>
            <a:r>
              <a:rPr lang="fr-FR" sz="2000" spc="-9" dirty="0" smtClean="0">
                <a:solidFill>
                  <a:srgbClr val="262626"/>
                </a:solidFill>
                <a:latin typeface="Calibri"/>
                <a:cs typeface="Calibri"/>
              </a:rPr>
              <a:t>Créé par la loi de modernisation de notre système de santé du 26 janvier 2016 (article 69)</a:t>
            </a:r>
            <a:endParaRPr lang="fr-FR" spc="-9" dirty="0" smtClean="0">
              <a:solidFill>
                <a:srgbClr val="262626"/>
              </a:solidFill>
              <a:latin typeface="Calibri"/>
              <a:cs typeface="Calibri"/>
            </a:endParaRPr>
          </a:p>
          <a:p>
            <a:pPr marL="310942" indent="-310942">
              <a:spcAft>
                <a:spcPts val="544"/>
              </a:spcAft>
              <a:buFont typeface="Arial" panose="020B0604020202020204" pitchFamily="34" charset="0"/>
              <a:buChar char="•"/>
            </a:pPr>
            <a:r>
              <a:rPr lang="fr-FR" sz="2000" spc="-9" dirty="0" smtClean="0">
                <a:solidFill>
                  <a:srgbClr val="262626"/>
                </a:solidFill>
                <a:latin typeface="Calibri"/>
                <a:cs typeface="Calibri"/>
              </a:rPr>
              <a:t>Regroupe l'ensemble des actions et projets visant à améliorer les </a:t>
            </a:r>
            <a:r>
              <a:rPr lang="fr-FR" sz="2000" b="1" spc="-9" dirty="0" smtClean="0">
                <a:solidFill>
                  <a:srgbClr val="0070C0"/>
                </a:solidFill>
                <a:latin typeface="Calibri"/>
                <a:cs typeface="Calibri"/>
              </a:rPr>
              <a:t>parcours de soins, de santé et de vie </a:t>
            </a:r>
            <a:r>
              <a:rPr lang="fr-FR" sz="2000" spc="-9" dirty="0" smtClean="0">
                <a:solidFill>
                  <a:srgbClr val="262626"/>
                </a:solidFill>
                <a:latin typeface="Calibri"/>
                <a:cs typeface="Calibri"/>
              </a:rPr>
              <a:t>des personnes souffrant de troubles psychiques en favorisant une </a:t>
            </a:r>
            <a:r>
              <a:rPr lang="fr-FR" sz="2000" b="1" spc="-9" dirty="0" smtClean="0">
                <a:solidFill>
                  <a:srgbClr val="0070C0"/>
                </a:solidFill>
                <a:latin typeface="Calibri"/>
                <a:cs typeface="Calibri"/>
              </a:rPr>
              <a:t>meilleure coordination</a:t>
            </a:r>
            <a:r>
              <a:rPr lang="fr-FR" sz="2000" spc="-9" dirty="0" smtClean="0">
                <a:solidFill>
                  <a:srgbClr val="262626"/>
                </a:solidFill>
                <a:latin typeface="Calibri"/>
                <a:cs typeface="Calibri"/>
              </a:rPr>
              <a:t>, sur un territoire donné, </a:t>
            </a:r>
            <a:r>
              <a:rPr lang="fr-FR" sz="2000" b="1" spc="-9" dirty="0" smtClean="0">
                <a:solidFill>
                  <a:srgbClr val="0070C0"/>
                </a:solidFill>
                <a:latin typeface="Calibri"/>
                <a:cs typeface="Calibri"/>
              </a:rPr>
              <a:t>des acteurs intervenant dans le champ de la santé mentale </a:t>
            </a:r>
            <a:r>
              <a:rPr lang="fr-FR" sz="2000" spc="-9" dirty="0" smtClean="0">
                <a:solidFill>
                  <a:srgbClr val="262626"/>
                </a:solidFill>
                <a:latin typeface="Calibri"/>
                <a:cs typeface="Calibri"/>
              </a:rPr>
              <a:t>: sanitaire, social, médico-social, logement, emploi, scolarité...</a:t>
            </a:r>
          </a:p>
          <a:p>
            <a:pPr marL="310942" indent="-310942">
              <a:spcAft>
                <a:spcPts val="544"/>
              </a:spcAft>
              <a:buFont typeface="Arial" panose="020B0604020202020204" pitchFamily="34" charset="0"/>
              <a:buChar char="•"/>
            </a:pPr>
            <a:r>
              <a:rPr lang="fr-FR" sz="2000" b="1" spc="-9" dirty="0" smtClean="0">
                <a:solidFill>
                  <a:srgbClr val="0070C0"/>
                </a:solidFill>
                <a:latin typeface="Calibri"/>
                <a:cs typeface="Calibri"/>
              </a:rPr>
              <a:t>Elaboré par les acteurs de terrain</a:t>
            </a:r>
            <a:r>
              <a:rPr lang="fr-FR" sz="2000" spc="-9" dirty="0" smtClean="0">
                <a:solidFill>
                  <a:srgbClr val="262626"/>
                </a:solidFill>
                <a:latin typeface="Calibri"/>
                <a:cs typeface="Calibri"/>
              </a:rPr>
              <a:t>, pour proposer des solutions concrètes, sous forme de fiches action, </a:t>
            </a:r>
          </a:p>
          <a:p>
            <a:pPr marL="728410" lvl="1" indent="-243284">
              <a:spcAft>
                <a:spcPts val="544"/>
              </a:spcAft>
              <a:buFont typeface="Courier New" panose="02070309020205020404" pitchFamily="49" charset="0"/>
              <a:buChar char="o"/>
            </a:pPr>
            <a:r>
              <a:rPr lang="fr-FR" spc="-9" dirty="0" smtClean="0">
                <a:solidFill>
                  <a:srgbClr val="262626"/>
                </a:solidFill>
                <a:latin typeface="Calibri"/>
                <a:cs typeface="Calibri"/>
              </a:rPr>
              <a:t>en tenant compte des 6 priorités fixées par le décret n° 2017-1200 du 27 juillet 2017 et des ressources de leur territoire,</a:t>
            </a:r>
          </a:p>
          <a:p>
            <a:pPr marL="728410" lvl="1" indent="-243284">
              <a:spcAft>
                <a:spcPts val="544"/>
              </a:spcAft>
              <a:buFont typeface="Courier New" panose="02070309020205020404" pitchFamily="49" charset="0"/>
              <a:buChar char="o"/>
            </a:pPr>
            <a:r>
              <a:rPr lang="fr-FR" spc="-9" dirty="0" smtClean="0">
                <a:solidFill>
                  <a:srgbClr val="262626"/>
                </a:solidFill>
                <a:latin typeface="Calibri"/>
                <a:cs typeface="Calibri"/>
              </a:rPr>
              <a:t>en déclinaison de la Feuille de route Nationale Santé Mentale 2019 et Projet Régional de Santé (PRS 2018-2022),</a:t>
            </a:r>
            <a:endParaRPr lang="fr-FR" spc="-9" dirty="0">
              <a:solidFill>
                <a:srgbClr val="262626"/>
              </a:solidFill>
              <a:latin typeface="Calibri"/>
              <a:cs typeface="Calibri"/>
            </a:endParaRPr>
          </a:p>
        </p:txBody>
      </p:sp>
      <p:sp>
        <p:nvSpPr>
          <p:cNvPr id="15" name="Rectangle 14"/>
          <p:cNvSpPr/>
          <p:nvPr/>
        </p:nvSpPr>
        <p:spPr>
          <a:xfrm>
            <a:off x="7533985" y="5619129"/>
            <a:ext cx="3636295" cy="591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51" i="1" dirty="0"/>
              <a:t>6 priorités fixées par le </a:t>
            </a:r>
          </a:p>
          <a:p>
            <a:pPr algn="ctr"/>
            <a:r>
              <a:rPr lang="fr-FR" sz="1451" i="1" dirty="0"/>
              <a:t>Décret n° 2017-1200 du 27 juillet 2017</a:t>
            </a:r>
          </a:p>
        </p:txBody>
      </p:sp>
    </p:spTree>
    <p:extLst>
      <p:ext uri="{BB962C8B-B14F-4D97-AF65-F5344CB8AC3E}">
        <p14:creationId xmlns:p14="http://schemas.microsoft.com/office/powerpoint/2010/main" val="161310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802888" y="2437429"/>
            <a:ext cx="10690302" cy="1938992"/>
          </a:xfrm>
          <a:prstGeom prst="rect">
            <a:avLst/>
          </a:prstGeom>
        </p:spPr>
        <p:txBody>
          <a:bodyPr wrap="square">
            <a:spAutoFit/>
          </a:bodyPr>
          <a:lstStyle/>
          <a:p>
            <a:pPr algn="ctr"/>
            <a:r>
              <a:rPr lang="fr-FR" sz="4000" b="1" dirty="0" smtClean="0">
                <a:solidFill>
                  <a:srgbClr val="0070C0"/>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La formation Premiers Secours en Santé Mentale, un outil de prévention et d’accompagnement pour les associations de santé </a:t>
            </a:r>
            <a:endParaRPr lang="fr-FR" sz="4000" b="1" dirty="0">
              <a:solidFill>
                <a:srgbClr val="0070C0"/>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endParaRPr>
          </a:p>
        </p:txBody>
      </p:sp>
      <p:sp>
        <p:nvSpPr>
          <p:cNvPr id="6" name="Rectangle 5"/>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88990" y="5498756"/>
            <a:ext cx="1116246" cy="1025611"/>
          </a:xfrm>
          <a:prstGeom prst="rect">
            <a:avLst/>
          </a:prstGeom>
        </p:spPr>
      </p:pic>
    </p:spTree>
    <p:extLst>
      <p:ext uri="{BB962C8B-B14F-4D97-AF65-F5344CB8AC3E}">
        <p14:creationId xmlns:p14="http://schemas.microsoft.com/office/powerpoint/2010/main" val="3222302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 name="Rectangle 18"/>
          <p:cNvSpPr/>
          <p:nvPr/>
        </p:nvSpPr>
        <p:spPr bwMode="auto">
          <a:xfrm>
            <a:off x="0" y="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5">
            <a:extLst>
              <a:ext uri="{FF2B5EF4-FFF2-40B4-BE49-F238E27FC236}">
                <a16:creationId xmlns:a16="http://schemas.microsoft.com/office/drawing/2014/main" id="{4CE523C3-79AE-1DC8-97FB-E614FADF6370}"/>
              </a:ext>
            </a:extLst>
          </p:cNvPr>
          <p:cNvSpPr txBox="1">
            <a:spLocks/>
          </p:cNvSpPr>
          <p:nvPr/>
        </p:nvSpPr>
        <p:spPr>
          <a:xfrm>
            <a:off x="622382" y="1165656"/>
            <a:ext cx="5565058"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1200"/>
              </a:spcAft>
              <a:buClr>
                <a:srgbClr val="EB6035"/>
              </a:buClr>
              <a:buNone/>
            </a:pPr>
            <a:r>
              <a:rPr lang="fr-FR" sz="1800" b="1" dirty="0">
                <a:latin typeface="Arial" panose="020B0604020202020204" pitchFamily="34" charset="0"/>
                <a:cs typeface="Arial" panose="020B0604020202020204" pitchFamily="34" charset="0"/>
              </a:rPr>
              <a:t>Les PSSM sont </a:t>
            </a:r>
            <a:r>
              <a:rPr lang="fr-FR" sz="1800" b="1" dirty="0">
                <a:solidFill>
                  <a:srgbClr val="EB6035"/>
                </a:solidFill>
                <a:latin typeface="Arial" panose="020B0604020202020204" pitchFamily="34" charset="0"/>
                <a:cs typeface="Arial" panose="020B0604020202020204" pitchFamily="34" charset="0"/>
              </a:rPr>
              <a:t>l’aide qui est apportée à une personne qui :</a:t>
            </a:r>
          </a:p>
        </p:txBody>
      </p:sp>
      <p:grpSp>
        <p:nvGrpSpPr>
          <p:cNvPr id="18" name="Groupe 17">
            <a:extLst>
              <a:ext uri="{FF2B5EF4-FFF2-40B4-BE49-F238E27FC236}">
                <a16:creationId xmlns:a16="http://schemas.microsoft.com/office/drawing/2014/main" id="{2271059A-65F2-FA80-361E-07F9BBDA7583}"/>
              </a:ext>
            </a:extLst>
          </p:cNvPr>
          <p:cNvGrpSpPr/>
          <p:nvPr/>
        </p:nvGrpSpPr>
        <p:grpSpPr>
          <a:xfrm>
            <a:off x="6541770" y="793616"/>
            <a:ext cx="4372308" cy="4498412"/>
            <a:chOff x="6541770" y="1114261"/>
            <a:chExt cx="4372308" cy="4498412"/>
          </a:xfrm>
        </p:grpSpPr>
        <p:sp>
          <p:nvSpPr>
            <p:cNvPr id="8" name="Rectangle 7">
              <a:extLst>
                <a:ext uri="{FF2B5EF4-FFF2-40B4-BE49-F238E27FC236}">
                  <a16:creationId xmlns:a16="http://schemas.microsoft.com/office/drawing/2014/main" id="{0E2527CB-5694-6934-FB2E-3BFC6F80118A}"/>
                </a:ext>
              </a:extLst>
            </p:cNvPr>
            <p:cNvSpPr/>
            <p:nvPr/>
          </p:nvSpPr>
          <p:spPr>
            <a:xfrm>
              <a:off x="6541771" y="1114261"/>
              <a:ext cx="4372307" cy="815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7F2172"/>
                  </a:solidFill>
                  <a:latin typeface="Arial Black" panose="020B0604020202020204" pitchFamily="34" charset="0"/>
                  <a:cs typeface="Arial Black" panose="020B0604020202020204" pitchFamily="34" charset="0"/>
                </a:rPr>
                <a:t>PSSM en chiffres </a:t>
              </a:r>
            </a:p>
            <a:p>
              <a:pPr algn="ctr"/>
              <a:r>
                <a:rPr lang="fr-FR" sz="1600" b="1" dirty="0">
                  <a:solidFill>
                    <a:srgbClr val="7F2172"/>
                  </a:solidFill>
                  <a:latin typeface="Arial Black" panose="020B0604020202020204" pitchFamily="34" charset="0"/>
                  <a:cs typeface="Arial Black" panose="020B0604020202020204" pitchFamily="34" charset="0"/>
                </a:rPr>
                <a:t>au </a:t>
              </a:r>
              <a:r>
                <a:rPr lang="fr-FR" sz="1600" b="1" dirty="0" smtClean="0">
                  <a:solidFill>
                    <a:srgbClr val="7F2172"/>
                  </a:solidFill>
                  <a:latin typeface="Arial Black" panose="020B0604020202020204" pitchFamily="34" charset="0"/>
                  <a:cs typeface="Arial Black" panose="020B0604020202020204" pitchFamily="34" charset="0"/>
                </a:rPr>
                <a:t>01/08/2025</a:t>
              </a:r>
              <a:endParaRPr lang="fr-FR" sz="1600" b="1" dirty="0">
                <a:solidFill>
                  <a:srgbClr val="7F2172"/>
                </a:solidFill>
                <a:latin typeface="Arial Black" panose="020B0604020202020204" pitchFamily="34" charset="0"/>
                <a:cs typeface="Arial Black" panose="020B0604020202020204" pitchFamily="34" charset="0"/>
              </a:endParaRPr>
            </a:p>
          </p:txBody>
        </p:sp>
        <p:grpSp>
          <p:nvGrpSpPr>
            <p:cNvPr id="9" name="Groupe 8">
              <a:extLst>
                <a:ext uri="{FF2B5EF4-FFF2-40B4-BE49-F238E27FC236}">
                  <a16:creationId xmlns:a16="http://schemas.microsoft.com/office/drawing/2014/main" id="{356D5FBD-95A0-E901-E598-CCDB0936D334}"/>
                </a:ext>
              </a:extLst>
            </p:cNvPr>
            <p:cNvGrpSpPr/>
            <p:nvPr/>
          </p:nvGrpSpPr>
          <p:grpSpPr>
            <a:xfrm>
              <a:off x="6541771" y="2306671"/>
              <a:ext cx="4372307" cy="735037"/>
              <a:chOff x="7969693" y="2598741"/>
              <a:chExt cx="4130936" cy="735037"/>
            </a:xfrm>
          </p:grpSpPr>
          <p:sp>
            <p:nvSpPr>
              <p:cNvPr id="10" name="Rectangle 9">
                <a:extLst>
                  <a:ext uri="{FF2B5EF4-FFF2-40B4-BE49-F238E27FC236}">
                    <a16:creationId xmlns:a16="http://schemas.microsoft.com/office/drawing/2014/main" id="{447ED427-70CB-8DB1-1426-717FCA48018F}"/>
                  </a:ext>
                </a:extLst>
              </p:cNvPr>
              <p:cNvSpPr/>
              <p:nvPr/>
            </p:nvSpPr>
            <p:spPr>
              <a:xfrm>
                <a:off x="8743790" y="2780335"/>
                <a:ext cx="3356839" cy="282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7F2172"/>
                    </a:solidFill>
                    <a:latin typeface="Arial Black" panose="020B0604020202020204" pitchFamily="34" charset="0"/>
                    <a:cs typeface="Arial Black" panose="020B0604020202020204" pitchFamily="34" charset="0"/>
                  </a:rPr>
                  <a:t>+ de </a:t>
                </a:r>
                <a:r>
                  <a:rPr lang="fr-FR" b="1" dirty="0" smtClean="0">
                    <a:solidFill>
                      <a:srgbClr val="7F2172"/>
                    </a:solidFill>
                    <a:latin typeface="Arial Black" panose="020B0604020202020204" pitchFamily="34" charset="0"/>
                    <a:cs typeface="Arial Black" panose="020B0604020202020204" pitchFamily="34" charset="0"/>
                  </a:rPr>
                  <a:t>220 </a:t>
                </a:r>
                <a:r>
                  <a:rPr lang="fr-FR" b="1" dirty="0">
                    <a:solidFill>
                      <a:srgbClr val="7F2172"/>
                    </a:solidFill>
                    <a:latin typeface="Arial Black" panose="020B0604020202020204" pitchFamily="34" charset="0"/>
                    <a:cs typeface="Arial Black" panose="020B0604020202020204" pitchFamily="34" charset="0"/>
                  </a:rPr>
                  <a:t>000 secouristes en santé mentale formés en France depuis 2019</a:t>
                </a:r>
              </a:p>
            </p:txBody>
          </p:sp>
          <p:pic>
            <p:nvPicPr>
              <p:cNvPr id="11" name="Graphique 9" descr="Diplôme">
                <a:extLst>
                  <a:ext uri="{FF2B5EF4-FFF2-40B4-BE49-F238E27FC236}">
                    <a16:creationId xmlns:a16="http://schemas.microsoft.com/office/drawing/2014/main" id="{26727823-90F2-E42E-E022-E2C9B09167C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969693" y="2598741"/>
                <a:ext cx="720000" cy="735037"/>
              </a:xfrm>
              <a:prstGeom prst="rect">
                <a:avLst/>
              </a:prstGeom>
            </p:spPr>
          </p:pic>
        </p:grpSp>
        <p:grpSp>
          <p:nvGrpSpPr>
            <p:cNvPr id="12" name="Groupe 11">
              <a:extLst>
                <a:ext uri="{FF2B5EF4-FFF2-40B4-BE49-F238E27FC236}">
                  <a16:creationId xmlns:a16="http://schemas.microsoft.com/office/drawing/2014/main" id="{9DAE2CDB-5156-9D5F-BDF2-073DEC051C90}"/>
                </a:ext>
              </a:extLst>
            </p:cNvPr>
            <p:cNvGrpSpPr/>
            <p:nvPr/>
          </p:nvGrpSpPr>
          <p:grpSpPr>
            <a:xfrm>
              <a:off x="6541771" y="3418622"/>
              <a:ext cx="4372307" cy="756000"/>
              <a:chOff x="7952870" y="2492086"/>
              <a:chExt cx="4130935" cy="756000"/>
            </a:xfrm>
          </p:grpSpPr>
          <p:pic>
            <p:nvPicPr>
              <p:cNvPr id="13" name="Graphique 11" descr="Salle de classe">
                <a:extLst>
                  <a:ext uri="{FF2B5EF4-FFF2-40B4-BE49-F238E27FC236}">
                    <a16:creationId xmlns:a16="http://schemas.microsoft.com/office/drawing/2014/main" id="{551DB2EE-819B-A4D2-A134-8BC8AC3352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952870" y="2492086"/>
                <a:ext cx="740535" cy="756000"/>
              </a:xfrm>
              <a:prstGeom prst="rect">
                <a:avLst/>
              </a:prstGeom>
            </p:spPr>
          </p:pic>
          <p:sp>
            <p:nvSpPr>
              <p:cNvPr id="14" name="Rectangle 13">
                <a:extLst>
                  <a:ext uri="{FF2B5EF4-FFF2-40B4-BE49-F238E27FC236}">
                    <a16:creationId xmlns:a16="http://schemas.microsoft.com/office/drawing/2014/main" id="{8771E2B1-15F7-CA40-9F04-C32B932DEB67}"/>
                  </a:ext>
                </a:extLst>
              </p:cNvPr>
              <p:cNvSpPr/>
              <p:nvPr/>
            </p:nvSpPr>
            <p:spPr>
              <a:xfrm>
                <a:off x="8726966" y="2699155"/>
                <a:ext cx="3356839" cy="282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7F2172"/>
                    </a:solidFill>
                    <a:latin typeface="Arial Black" panose="020B0604020202020204" pitchFamily="34" charset="0"/>
                    <a:cs typeface="Arial Black" panose="020B0604020202020204" pitchFamily="34" charset="0"/>
                  </a:rPr>
                  <a:t>Programme développé dans </a:t>
                </a:r>
                <a:r>
                  <a:rPr lang="fr-FR" b="1" dirty="0" smtClean="0">
                    <a:solidFill>
                      <a:srgbClr val="7F2172"/>
                    </a:solidFill>
                    <a:latin typeface="Arial Black" panose="020B0604020202020204" pitchFamily="34" charset="0"/>
                    <a:cs typeface="Arial Black" panose="020B0604020202020204" pitchFamily="34" charset="0"/>
                  </a:rPr>
                  <a:t>35 </a:t>
                </a:r>
                <a:r>
                  <a:rPr lang="fr-FR" b="1" dirty="0">
                    <a:solidFill>
                      <a:srgbClr val="7F2172"/>
                    </a:solidFill>
                    <a:latin typeface="Arial Black" panose="020B0604020202020204" pitchFamily="34" charset="0"/>
                    <a:cs typeface="Arial Black" panose="020B0604020202020204" pitchFamily="34" charset="0"/>
                  </a:rPr>
                  <a:t>pays depuis 2000</a:t>
                </a:r>
              </a:p>
            </p:txBody>
          </p:sp>
        </p:grpSp>
        <p:grpSp>
          <p:nvGrpSpPr>
            <p:cNvPr id="15" name="Groupe 14">
              <a:extLst>
                <a:ext uri="{FF2B5EF4-FFF2-40B4-BE49-F238E27FC236}">
                  <a16:creationId xmlns:a16="http://schemas.microsoft.com/office/drawing/2014/main" id="{4AA26CA6-A85A-05E3-4CA8-835822333502}"/>
                </a:ext>
              </a:extLst>
            </p:cNvPr>
            <p:cNvGrpSpPr/>
            <p:nvPr/>
          </p:nvGrpSpPr>
          <p:grpSpPr>
            <a:xfrm>
              <a:off x="6541770" y="4243815"/>
              <a:ext cx="4372307" cy="1368858"/>
              <a:chOff x="7979949" y="3473361"/>
              <a:chExt cx="4145418" cy="1368858"/>
            </a:xfrm>
          </p:grpSpPr>
          <p:pic>
            <p:nvPicPr>
              <p:cNvPr id="16" name="Graphique 14" descr="Tête avec engrenages">
                <a:extLst>
                  <a:ext uri="{FF2B5EF4-FFF2-40B4-BE49-F238E27FC236}">
                    <a16:creationId xmlns:a16="http://schemas.microsoft.com/office/drawing/2014/main" id="{9450E6AE-24CE-BCE0-1ADA-EF2F837C1B0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979949" y="3790272"/>
                <a:ext cx="720000" cy="735037"/>
              </a:xfrm>
              <a:prstGeom prst="rect">
                <a:avLst/>
              </a:prstGeom>
            </p:spPr>
          </p:pic>
          <p:sp>
            <p:nvSpPr>
              <p:cNvPr id="17" name="Rectangle 16">
                <a:extLst>
                  <a:ext uri="{FF2B5EF4-FFF2-40B4-BE49-F238E27FC236}">
                    <a16:creationId xmlns:a16="http://schemas.microsoft.com/office/drawing/2014/main" id="{C89A7C9C-4CF5-3CBC-F47B-9AB230140FB9}"/>
                  </a:ext>
                </a:extLst>
              </p:cNvPr>
              <p:cNvSpPr/>
              <p:nvPr/>
            </p:nvSpPr>
            <p:spPr>
              <a:xfrm>
                <a:off x="8768528" y="3473361"/>
                <a:ext cx="3356839" cy="136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b="1" dirty="0">
                    <a:solidFill>
                      <a:srgbClr val="7F2172"/>
                    </a:solidFill>
                    <a:latin typeface="Arial Black" panose="020B0604020202020204" pitchFamily="34" charset="0"/>
                    <a:cs typeface="Arial Black" panose="020B0604020202020204" pitchFamily="34" charset="0"/>
                  </a:rPr>
                  <a:t>+ de </a:t>
                </a:r>
                <a:r>
                  <a:rPr lang="fr-FR" b="1" dirty="0" smtClean="0">
                    <a:solidFill>
                      <a:srgbClr val="7F2172"/>
                    </a:solidFill>
                    <a:latin typeface="Arial Black" panose="020B0604020202020204" pitchFamily="34" charset="0"/>
                    <a:cs typeface="Arial Black" panose="020B0604020202020204" pitchFamily="34" charset="0"/>
                  </a:rPr>
                  <a:t>10 millions de </a:t>
                </a:r>
                <a:r>
                  <a:rPr lang="fr-FR" b="1" dirty="0">
                    <a:solidFill>
                      <a:srgbClr val="7F2172"/>
                    </a:solidFill>
                    <a:latin typeface="Arial Black" panose="020B0604020202020204" pitchFamily="34" charset="0"/>
                    <a:cs typeface="Arial Black" panose="020B0604020202020204" pitchFamily="34" charset="0"/>
                  </a:rPr>
                  <a:t>secouristes en santé mentale dans le monde</a:t>
                </a:r>
              </a:p>
            </p:txBody>
          </p:sp>
        </p:grpSp>
      </p:grpSp>
      <p:sp>
        <p:nvSpPr>
          <p:cNvPr id="20" name="ZoneTexte 19">
            <a:extLst>
              <a:ext uri="{FF2B5EF4-FFF2-40B4-BE49-F238E27FC236}">
                <a16:creationId xmlns:a16="http://schemas.microsoft.com/office/drawing/2014/main" id="{D3C63C5B-E059-6659-DDC5-F8B29BC48A63}"/>
              </a:ext>
            </a:extLst>
          </p:cNvPr>
          <p:cNvSpPr txBox="1"/>
          <p:nvPr/>
        </p:nvSpPr>
        <p:spPr>
          <a:xfrm>
            <a:off x="622382" y="4004914"/>
            <a:ext cx="5565058" cy="923330"/>
          </a:xfrm>
          <a:prstGeom prst="rect">
            <a:avLst/>
          </a:prstGeom>
          <a:noFill/>
        </p:spPr>
        <p:txBody>
          <a:bodyPr wrap="square">
            <a:spAutoFit/>
          </a:bodyPr>
          <a:lstStyle/>
          <a:p>
            <a:pPr marL="0" indent="0" algn="just">
              <a:lnSpc>
                <a:spcPct val="100000"/>
              </a:lnSpc>
              <a:spcAft>
                <a:spcPts val="1200"/>
              </a:spcAft>
              <a:buClr>
                <a:srgbClr val="EB6035"/>
              </a:buClr>
              <a:buNone/>
            </a:pPr>
            <a:r>
              <a:rPr lang="fr-FR" sz="1800" dirty="0">
                <a:latin typeface="Arial" panose="020B0604020202020204" pitchFamily="34" charset="0"/>
                <a:cs typeface="Arial" panose="020B0604020202020204" pitchFamily="34" charset="0"/>
              </a:rPr>
              <a:t>Les premiers secours sont donnés </a:t>
            </a:r>
            <a:r>
              <a:rPr lang="fr-FR" sz="1800" b="1" dirty="0">
                <a:solidFill>
                  <a:srgbClr val="EB6035"/>
                </a:solidFill>
                <a:latin typeface="Arial" panose="020B0604020202020204" pitchFamily="34" charset="0"/>
                <a:cs typeface="Arial" panose="020B0604020202020204" pitchFamily="34" charset="0"/>
              </a:rPr>
              <a:t>jusqu’à</a:t>
            </a:r>
            <a:r>
              <a:rPr lang="fr-FR" sz="1800" dirty="0">
                <a:latin typeface="Arial" panose="020B0604020202020204" pitchFamily="34" charset="0"/>
                <a:cs typeface="Arial" panose="020B0604020202020204" pitchFamily="34" charset="0"/>
              </a:rPr>
              <a:t> ce </a:t>
            </a:r>
            <a:r>
              <a:rPr lang="fr-FR" sz="1800" b="1" dirty="0">
                <a:solidFill>
                  <a:srgbClr val="EB6035"/>
                </a:solidFill>
                <a:latin typeface="Arial" panose="020B0604020202020204" pitchFamily="34" charset="0"/>
                <a:cs typeface="Arial" panose="020B0604020202020204" pitchFamily="34" charset="0"/>
              </a:rPr>
              <a:t>qu’une aide professionnelle</a:t>
            </a:r>
            <a:r>
              <a:rPr lang="fr-FR" sz="1800" dirty="0">
                <a:latin typeface="Arial" panose="020B0604020202020204" pitchFamily="34" charset="0"/>
                <a:cs typeface="Arial" panose="020B0604020202020204" pitchFamily="34" charset="0"/>
              </a:rPr>
              <a:t> puisse être apportée, ou jusqu’à ce que la crise soit résolue.</a:t>
            </a:r>
          </a:p>
        </p:txBody>
      </p:sp>
      <p:sp>
        <p:nvSpPr>
          <p:cNvPr id="26" name="ZoneTexte 25">
            <a:extLst>
              <a:ext uri="{FF2B5EF4-FFF2-40B4-BE49-F238E27FC236}">
                <a16:creationId xmlns:a16="http://schemas.microsoft.com/office/drawing/2014/main" id="{D7CAF4A4-B540-3278-2331-37A3FABC633A}"/>
              </a:ext>
            </a:extLst>
          </p:cNvPr>
          <p:cNvSpPr txBox="1"/>
          <p:nvPr/>
        </p:nvSpPr>
        <p:spPr>
          <a:xfrm>
            <a:off x="508082" y="2073326"/>
            <a:ext cx="5565058" cy="1938992"/>
          </a:xfrm>
          <a:prstGeom prst="rect">
            <a:avLst/>
          </a:prstGeom>
          <a:noFill/>
        </p:spPr>
        <p:txBody>
          <a:bodyPr wrap="square">
            <a:spAutoFit/>
          </a:bodyPr>
          <a:lstStyle/>
          <a:p>
            <a:pPr algn="just">
              <a:lnSpc>
                <a:spcPct val="100000"/>
              </a:lnSpc>
              <a:spcAft>
                <a:spcPts val="1200"/>
              </a:spcAft>
              <a:buClr>
                <a:srgbClr val="EB6035"/>
              </a:buClr>
              <a:buFontTx/>
              <a:buChar char="-"/>
            </a:pPr>
            <a:r>
              <a:rPr lang="fr-FR" b="1" dirty="0">
                <a:solidFill>
                  <a:srgbClr val="EB6035"/>
                </a:solidFill>
                <a:latin typeface="Arial" panose="020B0604020202020204" pitchFamily="34" charset="0"/>
                <a:cs typeface="Arial" panose="020B0604020202020204" pitchFamily="34" charset="0"/>
              </a:rPr>
              <a:t> S</a:t>
            </a:r>
            <a:r>
              <a:rPr lang="fr-FR" sz="1800" b="1" dirty="0">
                <a:solidFill>
                  <a:srgbClr val="EB6035"/>
                </a:solidFill>
                <a:latin typeface="Arial" panose="020B0604020202020204" pitchFamily="34" charset="0"/>
                <a:cs typeface="Arial" panose="020B0604020202020204" pitchFamily="34" charset="0"/>
              </a:rPr>
              <a:t>ubit le début d’un problème de santé </a:t>
            </a:r>
            <a:r>
              <a:rPr lang="fr-FR" sz="1800" b="1" dirty="0" smtClean="0">
                <a:solidFill>
                  <a:srgbClr val="EB6035"/>
                </a:solidFill>
                <a:latin typeface="Arial" panose="020B0604020202020204" pitchFamily="34" charset="0"/>
                <a:cs typeface="Arial" panose="020B0604020202020204" pitchFamily="34" charset="0"/>
              </a:rPr>
              <a:t>mentale</a:t>
            </a:r>
          </a:p>
          <a:p>
            <a:pPr algn="just">
              <a:lnSpc>
                <a:spcPct val="100000"/>
              </a:lnSpc>
              <a:spcAft>
                <a:spcPts val="1200"/>
              </a:spcAft>
              <a:buClr>
                <a:srgbClr val="EB6035"/>
              </a:buClr>
              <a:buFontTx/>
              <a:buChar char="-"/>
            </a:pPr>
            <a:r>
              <a:rPr lang="fr-FR" b="1" dirty="0">
                <a:solidFill>
                  <a:srgbClr val="EB6035"/>
                </a:solidFill>
                <a:latin typeface="Arial" panose="020B0604020202020204" pitchFamily="34" charset="0"/>
                <a:cs typeface="Arial" panose="020B0604020202020204" pitchFamily="34" charset="0"/>
              </a:rPr>
              <a:t> Connaît la détérioration d’un trouble psychique </a:t>
            </a:r>
            <a:r>
              <a:rPr lang="fr-FR" b="1" dirty="0" smtClean="0">
                <a:solidFill>
                  <a:srgbClr val="EB6035"/>
                </a:solidFill>
                <a:latin typeface="Arial" panose="020B0604020202020204" pitchFamily="34" charset="0"/>
                <a:cs typeface="Arial" panose="020B0604020202020204" pitchFamily="34" charset="0"/>
              </a:rPr>
              <a:t>existant</a:t>
            </a:r>
            <a:r>
              <a:rPr lang="fr-FR" b="1" dirty="0">
                <a:solidFill>
                  <a:srgbClr val="EB6035"/>
                </a:solidFill>
                <a:latin typeface="Arial" panose="020B0604020202020204" pitchFamily="34" charset="0"/>
                <a:cs typeface="Arial" panose="020B0604020202020204" pitchFamily="34" charset="0"/>
              </a:rPr>
              <a:t> </a:t>
            </a:r>
            <a:endParaRPr lang="fr-FR" b="1" dirty="0" smtClean="0">
              <a:solidFill>
                <a:srgbClr val="EB6035"/>
              </a:solidFill>
              <a:latin typeface="Arial" panose="020B0604020202020204" pitchFamily="34" charset="0"/>
              <a:cs typeface="Arial" panose="020B0604020202020204" pitchFamily="34" charset="0"/>
            </a:endParaRPr>
          </a:p>
          <a:p>
            <a:pPr algn="just">
              <a:lnSpc>
                <a:spcPct val="100000"/>
              </a:lnSpc>
              <a:spcAft>
                <a:spcPts val="1200"/>
              </a:spcAft>
              <a:buClr>
                <a:srgbClr val="EB6035"/>
              </a:buClr>
              <a:buFontTx/>
              <a:buChar char="-"/>
            </a:pPr>
            <a:r>
              <a:rPr lang="fr-FR" b="1" dirty="0">
                <a:solidFill>
                  <a:srgbClr val="EB6035"/>
                </a:solidFill>
                <a:latin typeface="Arial" panose="020B0604020202020204" pitchFamily="34" charset="0"/>
                <a:cs typeface="Arial" panose="020B0604020202020204" pitchFamily="34" charset="0"/>
              </a:rPr>
              <a:t> </a:t>
            </a:r>
            <a:r>
              <a:rPr lang="fr-FR" b="1" dirty="0" smtClean="0">
                <a:solidFill>
                  <a:srgbClr val="EB6035"/>
                </a:solidFill>
                <a:latin typeface="Arial" panose="020B0604020202020204" pitchFamily="34" charset="0"/>
                <a:cs typeface="Arial" panose="020B0604020202020204" pitchFamily="34" charset="0"/>
              </a:rPr>
              <a:t>Qui </a:t>
            </a:r>
            <a:r>
              <a:rPr lang="fr-FR" b="1" dirty="0">
                <a:solidFill>
                  <a:srgbClr val="EB6035"/>
                </a:solidFill>
                <a:latin typeface="Arial" panose="020B0604020202020204" pitchFamily="34" charset="0"/>
                <a:cs typeface="Arial" panose="020B0604020202020204" pitchFamily="34" charset="0"/>
              </a:rPr>
              <a:t>est dans une situation de crise</a:t>
            </a:r>
          </a:p>
          <a:p>
            <a:pPr algn="just">
              <a:lnSpc>
                <a:spcPct val="100000"/>
              </a:lnSpc>
              <a:spcAft>
                <a:spcPts val="1200"/>
              </a:spcAft>
              <a:buClr>
                <a:srgbClr val="EB6035"/>
              </a:buClr>
              <a:buFontTx/>
              <a:buChar char="-"/>
            </a:pPr>
            <a:endParaRPr lang="fr-FR" sz="1800" b="1" dirty="0">
              <a:solidFill>
                <a:srgbClr val="EB6035"/>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88990" y="5498756"/>
            <a:ext cx="1116246" cy="1025611"/>
          </a:xfrm>
          <a:prstGeom prst="rect">
            <a:avLst/>
          </a:prstGeom>
        </p:spPr>
      </p:pic>
    </p:spTree>
    <p:extLst>
      <p:ext uri="{BB962C8B-B14F-4D97-AF65-F5344CB8AC3E}">
        <p14:creationId xmlns:p14="http://schemas.microsoft.com/office/powerpoint/2010/main" val="4022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Rectangle 9"/>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2C9FD66-A290-7404-EE58-80A9DA26EFA7}"/>
              </a:ext>
            </a:extLst>
          </p:cNvPr>
          <p:cNvSpPr txBox="1"/>
          <p:nvPr/>
        </p:nvSpPr>
        <p:spPr>
          <a:xfrm>
            <a:off x="836894" y="280123"/>
            <a:ext cx="10370684" cy="954107"/>
          </a:xfrm>
          <a:prstGeom prst="rect">
            <a:avLst/>
          </a:prstGeom>
          <a:noFill/>
        </p:spPr>
        <p:txBody>
          <a:bodyPr wrap="square" rtlCol="0">
            <a:spAutoFit/>
          </a:bodyPr>
          <a:lstStyle/>
          <a:p>
            <a:pPr algn="just">
              <a:buClr>
                <a:srgbClr val="EB6035"/>
              </a:buClr>
            </a:pPr>
            <a:r>
              <a:rPr lang="fr-FR" sz="2800" b="1" dirty="0">
                <a:solidFill>
                  <a:srgbClr val="7F2172"/>
                </a:solidFill>
                <a:latin typeface="Arial" panose="020B0604020202020204" pitchFamily="34" charset="0"/>
                <a:cs typeface="Arial" panose="020B0604020202020204" pitchFamily="34" charset="0"/>
              </a:rPr>
              <a:t>FORMATION CITOYENNE (2 jours/14 heures</a:t>
            </a:r>
            <a:r>
              <a:rPr lang="fr-FR" sz="2800" b="1" dirty="0" smtClean="0">
                <a:solidFill>
                  <a:srgbClr val="7F2172"/>
                </a:solidFill>
                <a:latin typeface="Arial" panose="020B0604020202020204" pitchFamily="34" charset="0"/>
                <a:cs typeface="Arial" panose="020B0604020202020204" pitchFamily="34" charset="0"/>
              </a:rPr>
              <a:t>) </a:t>
            </a:r>
          </a:p>
          <a:p>
            <a:pPr algn="just">
              <a:buClr>
                <a:srgbClr val="EB6035"/>
              </a:buClr>
            </a:pPr>
            <a:r>
              <a:rPr lang="fr-FR" sz="2800" b="1" dirty="0">
                <a:solidFill>
                  <a:srgbClr val="7F2172"/>
                </a:solidFill>
                <a:latin typeface="Arial" panose="020B0604020202020204" pitchFamily="34" charset="0"/>
                <a:cs typeface="Arial" panose="020B0604020202020204" pitchFamily="34" charset="0"/>
              </a:rPr>
              <a:t>S</a:t>
            </a:r>
            <a:r>
              <a:rPr lang="fr-FR" sz="2800" b="1" dirty="0" smtClean="0">
                <a:solidFill>
                  <a:srgbClr val="7F2172"/>
                </a:solidFill>
                <a:latin typeface="Arial" panose="020B0604020202020204" pitchFamily="34" charset="0"/>
                <a:cs typeface="Arial" panose="020B0604020202020204" pitchFamily="34" charset="0"/>
              </a:rPr>
              <a:t>es objectifs ?</a:t>
            </a:r>
            <a:endParaRPr lang="fr-FR" sz="2800" b="1" dirty="0">
              <a:solidFill>
                <a:srgbClr val="7F2172"/>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07056178-E067-E47D-BB43-1B259338735A}"/>
              </a:ext>
            </a:extLst>
          </p:cNvPr>
          <p:cNvSpPr txBox="1"/>
          <p:nvPr/>
        </p:nvSpPr>
        <p:spPr>
          <a:xfrm>
            <a:off x="605721" y="4264545"/>
            <a:ext cx="10172425" cy="923330"/>
          </a:xfrm>
          <a:prstGeom prst="rect">
            <a:avLst/>
          </a:prstGeom>
          <a:noFill/>
        </p:spPr>
        <p:txBody>
          <a:bodyPr wrap="square">
            <a:spAutoFit/>
          </a:bodyPr>
          <a:lstStyle/>
          <a:p>
            <a:pPr marL="285750" indent="-285750" algn="just">
              <a:buClr>
                <a:srgbClr val="EB6035"/>
              </a:buClr>
              <a:buFontTx/>
              <a:buChar char="-"/>
            </a:pPr>
            <a:r>
              <a:rPr lang="fr-FR" dirty="0">
                <a:latin typeface="Arial" panose="020B0604020202020204" pitchFamily="34" charset="0"/>
                <a:cs typeface="Arial" panose="020B0604020202020204" pitchFamily="34" charset="0"/>
              </a:rPr>
              <a:t>Le secourisme en santé mentale s’inscrit dans une </a:t>
            </a:r>
            <a:r>
              <a:rPr lang="fr-FR" b="1" dirty="0">
                <a:solidFill>
                  <a:srgbClr val="EB6035"/>
                </a:solidFill>
                <a:latin typeface="Arial" panose="020B0604020202020204" pitchFamily="34" charset="0"/>
                <a:cs typeface="Arial" panose="020B0604020202020204" pitchFamily="34" charset="0"/>
              </a:rPr>
              <a:t>proximité géographique ou relationnelle </a:t>
            </a:r>
            <a:r>
              <a:rPr lang="fr-FR" dirty="0">
                <a:latin typeface="Arial" panose="020B0604020202020204" pitchFamily="34" charset="0"/>
                <a:cs typeface="Arial" panose="020B0604020202020204" pitchFamily="34" charset="0"/>
              </a:rPr>
              <a:t>avec la personne à qui l’on va proposer son aide.</a:t>
            </a:r>
          </a:p>
          <a:p>
            <a:pPr marL="285750" indent="-285750" algn="just">
              <a:buClr>
                <a:srgbClr val="EB6035"/>
              </a:buClr>
              <a:buFontTx/>
              <a:buChar char="-"/>
            </a:pPr>
            <a:endParaRPr lang="fr-FR"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A50B5D01-1687-96ED-C7BC-02B1B8BFD8B7}"/>
              </a:ext>
            </a:extLst>
          </p:cNvPr>
          <p:cNvSpPr txBox="1"/>
          <p:nvPr/>
        </p:nvSpPr>
        <p:spPr>
          <a:xfrm>
            <a:off x="605722" y="3432471"/>
            <a:ext cx="10172426" cy="646331"/>
          </a:xfrm>
          <a:prstGeom prst="rect">
            <a:avLst/>
          </a:prstGeom>
          <a:noFill/>
        </p:spPr>
        <p:txBody>
          <a:bodyPr wrap="square">
            <a:spAutoFit/>
          </a:bodyPr>
          <a:lstStyle/>
          <a:p>
            <a:pPr marL="285750" indent="-285750" algn="just">
              <a:buClr>
                <a:srgbClr val="EB6035"/>
              </a:buClr>
              <a:buFontTx/>
              <a:buChar char="-"/>
            </a:pPr>
            <a:r>
              <a:rPr lang="fr-FR" dirty="0">
                <a:latin typeface="Arial" panose="020B0604020202020204" pitchFamily="34" charset="0"/>
                <a:cs typeface="Arial" panose="020B0604020202020204" pitchFamily="34" charset="0"/>
              </a:rPr>
              <a:t>Connaitre suffisamment </a:t>
            </a:r>
            <a:r>
              <a:rPr lang="fr-FR" b="1" dirty="0">
                <a:solidFill>
                  <a:srgbClr val="EB6035"/>
                </a:solidFill>
                <a:latin typeface="Arial" panose="020B0604020202020204" pitchFamily="34" charset="0"/>
                <a:cs typeface="Arial" panose="020B0604020202020204" pitchFamily="34" charset="0"/>
              </a:rPr>
              <a:t>les ressources </a:t>
            </a:r>
            <a:r>
              <a:rPr lang="fr-FR" dirty="0">
                <a:latin typeface="Arial" panose="020B0604020202020204" pitchFamily="34" charset="0"/>
                <a:cs typeface="Arial" panose="020B0604020202020204" pitchFamily="34" charset="0"/>
              </a:rPr>
              <a:t>professionnelles et non professionnelles pour orienter ou aider la personne à s’orienter vers les soins adaptés.</a:t>
            </a:r>
          </a:p>
        </p:txBody>
      </p:sp>
      <p:sp>
        <p:nvSpPr>
          <p:cNvPr id="13" name="ZoneTexte 12">
            <a:extLst>
              <a:ext uri="{FF2B5EF4-FFF2-40B4-BE49-F238E27FC236}">
                <a16:creationId xmlns:a16="http://schemas.microsoft.com/office/drawing/2014/main" id="{0662E3FB-F0F6-54B9-CE0B-ABC973814368}"/>
              </a:ext>
            </a:extLst>
          </p:cNvPr>
          <p:cNvSpPr txBox="1"/>
          <p:nvPr/>
        </p:nvSpPr>
        <p:spPr>
          <a:xfrm>
            <a:off x="605721" y="2642891"/>
            <a:ext cx="10172427" cy="646331"/>
          </a:xfrm>
          <a:prstGeom prst="rect">
            <a:avLst/>
          </a:prstGeom>
          <a:noFill/>
        </p:spPr>
        <p:txBody>
          <a:bodyPr wrap="square">
            <a:spAutoFit/>
          </a:bodyPr>
          <a:lstStyle/>
          <a:p>
            <a:pPr marL="285750" indent="-285750" algn="just">
              <a:buClr>
                <a:srgbClr val="EB6035"/>
              </a:buClr>
              <a:buFontTx/>
              <a:buChar char="-"/>
            </a:pPr>
            <a:r>
              <a:rPr lang="fr-FR" b="1" dirty="0">
                <a:solidFill>
                  <a:srgbClr val="EB6035"/>
                </a:solidFill>
                <a:latin typeface="Arial" panose="020B0604020202020204" pitchFamily="34" charset="0"/>
                <a:cs typeface="Arial" panose="020B0604020202020204" pitchFamily="34" charset="0"/>
              </a:rPr>
              <a:t>Acquérir des réflexes </a:t>
            </a:r>
            <a:r>
              <a:rPr lang="fr-FR" dirty="0">
                <a:latin typeface="Arial" panose="020B0604020202020204" pitchFamily="34" charset="0"/>
                <a:cs typeface="Arial" panose="020B0604020202020204" pitchFamily="34" charset="0"/>
              </a:rPr>
              <a:t>permettant d’adopter le comportement le plus adapté à chaque situation.</a:t>
            </a:r>
          </a:p>
        </p:txBody>
      </p:sp>
      <p:sp>
        <p:nvSpPr>
          <p:cNvPr id="15" name="ZoneTexte 14">
            <a:extLst>
              <a:ext uri="{FF2B5EF4-FFF2-40B4-BE49-F238E27FC236}">
                <a16:creationId xmlns:a16="http://schemas.microsoft.com/office/drawing/2014/main" id="{0960ABED-765F-6469-2F21-42A189278C98}"/>
              </a:ext>
            </a:extLst>
          </p:cNvPr>
          <p:cNvSpPr txBox="1"/>
          <p:nvPr/>
        </p:nvSpPr>
        <p:spPr>
          <a:xfrm>
            <a:off x="605721" y="1372235"/>
            <a:ext cx="10172427" cy="1200329"/>
          </a:xfrm>
          <a:prstGeom prst="rect">
            <a:avLst/>
          </a:prstGeom>
          <a:noFill/>
        </p:spPr>
        <p:txBody>
          <a:bodyPr wrap="square">
            <a:spAutoFit/>
          </a:bodyPr>
          <a:lstStyle/>
          <a:p>
            <a:pPr marL="285750" indent="-285750" algn="just">
              <a:buClr>
                <a:srgbClr val="EB6035"/>
              </a:buClr>
              <a:buFontTx/>
              <a:buChar char="-"/>
            </a:pPr>
            <a:r>
              <a:rPr lang="fr-FR" dirty="0">
                <a:latin typeface="Arial" panose="020B0604020202020204" pitchFamily="34" charset="0"/>
                <a:cs typeface="Arial" panose="020B0604020202020204" pitchFamily="34" charset="0"/>
              </a:rPr>
              <a:t>Reconnaitre </a:t>
            </a:r>
            <a:r>
              <a:rPr lang="fr-FR" b="1" dirty="0">
                <a:solidFill>
                  <a:srgbClr val="EB6035"/>
                </a:solidFill>
                <a:latin typeface="Arial" panose="020B0604020202020204" pitchFamily="34" charset="0"/>
                <a:cs typeface="Arial" panose="020B0604020202020204" pitchFamily="34" charset="0"/>
              </a:rPr>
              <a:t>les premières manifestations </a:t>
            </a:r>
            <a:r>
              <a:rPr lang="fr-FR" dirty="0">
                <a:latin typeface="Arial" panose="020B0604020202020204" pitchFamily="34" charset="0"/>
                <a:cs typeface="Arial" panose="020B0604020202020204" pitchFamily="34" charset="0"/>
              </a:rPr>
              <a:t>ou l’aggravation de troubles psychiques existants (tels que la dépression, les troubles anxieux, la psychose, les troubles des conduites alimentaires, la consommation de substances comme l’alcool, les drogues ou les médicaments…) </a:t>
            </a:r>
          </a:p>
        </p:txBody>
      </p:sp>
      <p:sp>
        <p:nvSpPr>
          <p:cNvPr id="8" name="ZoneTexte 7">
            <a:extLst>
              <a:ext uri="{FF2B5EF4-FFF2-40B4-BE49-F238E27FC236}">
                <a16:creationId xmlns:a16="http://schemas.microsoft.com/office/drawing/2014/main" id="{07056178-E067-E47D-BB43-1B259338735A}"/>
              </a:ext>
            </a:extLst>
          </p:cNvPr>
          <p:cNvSpPr txBox="1"/>
          <p:nvPr/>
        </p:nvSpPr>
        <p:spPr bwMode="auto">
          <a:xfrm>
            <a:off x="605720" y="5187875"/>
            <a:ext cx="10172425" cy="646331"/>
          </a:xfrm>
          <a:prstGeom prst="rect">
            <a:avLst/>
          </a:prstGeom>
          <a:noFill/>
        </p:spPr>
        <p:txBody>
          <a:bodyPr wrap="square">
            <a:spAutoFit/>
          </a:bodyPr>
          <a:lstStyle/>
          <a:p>
            <a:pPr marL="285750" indent="-285750" algn="just">
              <a:buClr>
                <a:srgbClr val="EB6035"/>
              </a:buClr>
              <a:buFontTx/>
              <a:buChar char="-"/>
            </a:pPr>
            <a:r>
              <a:rPr lang="fr-FR" b="1" dirty="0">
                <a:solidFill>
                  <a:srgbClr val="EB6035"/>
                </a:solidFill>
                <a:latin typeface="Arial" panose="020B0604020202020204" pitchFamily="34" charset="0"/>
                <a:cs typeface="Arial" panose="020B0604020202020204" pitchFamily="34" charset="0"/>
              </a:rPr>
              <a:t>E</a:t>
            </a:r>
            <a:r>
              <a:rPr lang="fr-FR" b="1" dirty="0" smtClean="0">
                <a:solidFill>
                  <a:srgbClr val="EB6035"/>
                </a:solidFill>
                <a:latin typeface="Arial" panose="020B0604020202020204" pitchFamily="34" charset="0"/>
                <a:cs typeface="Arial" panose="020B0604020202020204" pitchFamily="34" charset="0"/>
              </a:rPr>
              <a:t>tre </a:t>
            </a:r>
            <a:r>
              <a:rPr lang="fr-FR" b="1" dirty="0">
                <a:solidFill>
                  <a:srgbClr val="EB6035"/>
                </a:solidFill>
                <a:latin typeface="Arial" panose="020B0604020202020204" pitchFamily="34" charset="0"/>
                <a:cs typeface="Arial" panose="020B0604020202020204" pitchFamily="34" charset="0"/>
              </a:rPr>
              <a:t>plus attentif à sa propre santé mentale et à celle des autres </a:t>
            </a:r>
            <a:r>
              <a:rPr lang="fr-FR" dirty="0" smtClean="0">
                <a:latin typeface="Arial" panose="020B0604020202020204" pitchFamily="34" charset="0"/>
                <a:cs typeface="Arial" panose="020B0604020202020204" pitchFamily="34" charset="0"/>
              </a:rPr>
              <a:t>: amis</a:t>
            </a:r>
            <a:r>
              <a:rPr lang="fr-FR" dirty="0">
                <a:latin typeface="Arial" panose="020B0604020202020204" pitchFamily="34" charset="0"/>
                <a:cs typeface="Arial" panose="020B0604020202020204" pitchFamily="34" charset="0"/>
              </a:rPr>
              <a:t>, voisins, collègues, </a:t>
            </a:r>
            <a:r>
              <a:rPr lang="fr-FR" dirty="0" smtClean="0">
                <a:latin typeface="Arial" panose="020B0604020202020204" pitchFamily="34" charset="0"/>
                <a:cs typeface="Arial" panose="020B0604020202020204" pitchFamily="34" charset="0"/>
              </a:rPr>
              <a:t>proches!</a:t>
            </a:r>
            <a:endParaRPr lang="fr-FR" dirty="0">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88990" y="5498756"/>
            <a:ext cx="1116246" cy="1025611"/>
          </a:xfrm>
          <a:prstGeom prst="rect">
            <a:avLst/>
          </a:prstGeom>
        </p:spPr>
      </p:pic>
    </p:spTree>
    <p:extLst>
      <p:ext uri="{BB962C8B-B14F-4D97-AF65-F5344CB8AC3E}">
        <p14:creationId xmlns:p14="http://schemas.microsoft.com/office/powerpoint/2010/main" val="297006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Rectangle 9"/>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F77371D-219E-4758-815B-BF79EA63AA81}"/>
              </a:ext>
            </a:extLst>
          </p:cNvPr>
          <p:cNvSpPr txBox="1"/>
          <p:nvPr/>
        </p:nvSpPr>
        <p:spPr>
          <a:xfrm>
            <a:off x="417465" y="2131417"/>
            <a:ext cx="5393682" cy="3831818"/>
          </a:xfrm>
          <a:prstGeom prst="rect">
            <a:avLst/>
          </a:prstGeom>
          <a:noFill/>
        </p:spPr>
        <p:txBody>
          <a:bodyPr wrap="square">
            <a:spAutoFit/>
          </a:bodyPr>
          <a:lstStyle/>
          <a:p>
            <a:pPr algn="just">
              <a:lnSpc>
                <a:spcPct val="150000"/>
              </a:lnSpc>
              <a:defRPr/>
            </a:pPr>
            <a:r>
              <a:rPr lang="fr-FR" b="1" dirty="0" smtClean="0">
                <a:latin typeface="Arial" panose="020B0604020202020204" pitchFamily="34" charset="0"/>
                <a:cs typeface="Arial" panose="020B0604020202020204" pitchFamily="34" charset="0"/>
              </a:rPr>
              <a:t>Les troubles abordés en formation PSSM sont :</a:t>
            </a:r>
          </a:p>
          <a:p>
            <a:pPr marL="285750" indent="-285750" algn="just">
              <a:lnSpc>
                <a:spcPct val="150000"/>
              </a:lnSpc>
              <a:buFontTx/>
              <a:buChar char="-"/>
              <a:defRPr/>
            </a:pPr>
            <a:r>
              <a:rPr lang="fr-FR" dirty="0" smtClean="0">
                <a:latin typeface="Arial" panose="020B0604020202020204" pitchFamily="34" charset="0"/>
                <a:cs typeface="Arial" panose="020B0604020202020204" pitchFamily="34" charset="0"/>
              </a:rPr>
              <a:t>Les  troubles de la dépression</a:t>
            </a:r>
          </a:p>
          <a:p>
            <a:pPr marL="285750" indent="-285750" algn="just">
              <a:lnSpc>
                <a:spcPct val="150000"/>
              </a:lnSpc>
              <a:buFontTx/>
              <a:buChar char="-"/>
              <a:defRPr/>
            </a:pPr>
            <a:r>
              <a:rPr lang="fr-FR" dirty="0" smtClean="0">
                <a:latin typeface="Arial" panose="020B0604020202020204" pitchFamily="34" charset="0"/>
                <a:cs typeface="Arial" panose="020B0604020202020204" pitchFamily="34" charset="0"/>
              </a:rPr>
              <a:t>Les troubles de l’anxiété</a:t>
            </a:r>
          </a:p>
          <a:p>
            <a:pPr marL="285750" indent="-285750" algn="just">
              <a:lnSpc>
                <a:spcPct val="150000"/>
              </a:lnSpc>
              <a:buFontTx/>
              <a:buChar char="-"/>
              <a:defRPr/>
            </a:pPr>
            <a:r>
              <a:rPr lang="fr-FR" dirty="0" smtClean="0">
                <a:latin typeface="Arial" panose="020B0604020202020204" pitchFamily="34" charset="0"/>
                <a:cs typeface="Arial" panose="020B0604020202020204" pitchFamily="34" charset="0"/>
              </a:rPr>
              <a:t>Les troubles psychotiques</a:t>
            </a:r>
          </a:p>
          <a:p>
            <a:pPr marL="285750" indent="-285750" algn="just">
              <a:lnSpc>
                <a:spcPct val="150000"/>
              </a:lnSpc>
              <a:buFontTx/>
              <a:buChar char="-"/>
              <a:defRPr/>
            </a:pPr>
            <a:r>
              <a:rPr lang="fr-FR" dirty="0" smtClean="0">
                <a:latin typeface="Arial" panose="020B0604020202020204" pitchFamily="34" charset="0"/>
                <a:cs typeface="Arial" panose="020B0604020202020204" pitchFamily="34" charset="0"/>
              </a:rPr>
              <a:t>Les troubles liés à l’utilisation de substance</a:t>
            </a:r>
          </a:p>
          <a:p>
            <a:pPr marL="285750" indent="-285750" algn="just">
              <a:lnSpc>
                <a:spcPct val="150000"/>
              </a:lnSpc>
              <a:buFontTx/>
              <a:buChar char="-"/>
              <a:defRPr/>
            </a:pPr>
            <a:r>
              <a:rPr lang="fr-FR" dirty="0" smtClean="0">
                <a:solidFill>
                  <a:srgbClr val="6CC4C7"/>
                </a:solidFill>
                <a:latin typeface="Arial" panose="020B0604020202020204" pitchFamily="34" charset="0"/>
                <a:cs typeface="Arial" panose="020B0604020202020204" pitchFamily="34" charset="0"/>
              </a:rPr>
              <a:t>Les </a:t>
            </a:r>
            <a:r>
              <a:rPr lang="fr-FR" dirty="0">
                <a:solidFill>
                  <a:srgbClr val="6CC4C7"/>
                </a:solidFill>
                <a:latin typeface="Arial" panose="020B0604020202020204" pitchFamily="34" charset="0"/>
                <a:cs typeface="Arial" panose="020B0604020202020204" pitchFamily="34" charset="0"/>
              </a:rPr>
              <a:t>troubles des conduites alimentaires*</a:t>
            </a:r>
          </a:p>
          <a:p>
            <a:pPr marL="285750" indent="-285750" algn="just">
              <a:lnSpc>
                <a:spcPct val="150000"/>
              </a:lnSpc>
              <a:buFontTx/>
              <a:buChar char="-"/>
              <a:defRPr/>
            </a:pPr>
            <a:endParaRPr lang="fr-FR" dirty="0">
              <a:solidFill>
                <a:schemeClr val="bg1">
                  <a:lumMod val="50000"/>
                </a:schemeClr>
              </a:solidFill>
              <a:latin typeface="Arial" panose="020B0604020202020204" pitchFamily="34" charset="0"/>
              <a:cs typeface="Arial" panose="020B0604020202020204" pitchFamily="34" charset="0"/>
            </a:endParaRPr>
          </a:p>
          <a:p>
            <a:pPr algn="just">
              <a:lnSpc>
                <a:spcPct val="150000"/>
              </a:lnSpc>
              <a:defRPr/>
            </a:pPr>
            <a:r>
              <a:rPr lang="fr-FR" dirty="0">
                <a:solidFill>
                  <a:srgbClr val="6CC4C7"/>
                </a:solidFill>
                <a:latin typeface="Arial" panose="020B0604020202020204" pitchFamily="34" charset="0"/>
                <a:cs typeface="Arial" panose="020B0604020202020204" pitchFamily="34" charset="0"/>
              </a:rPr>
              <a:t>Ne sont pas abordés les troubles de la personnalité ou les troubles du </a:t>
            </a:r>
            <a:r>
              <a:rPr lang="fr-FR" dirty="0" err="1">
                <a:solidFill>
                  <a:srgbClr val="6CC4C7"/>
                </a:solidFill>
                <a:latin typeface="Arial" panose="020B0604020202020204" pitchFamily="34" charset="0"/>
                <a:cs typeface="Arial" panose="020B0604020202020204" pitchFamily="34" charset="0"/>
              </a:rPr>
              <a:t>neuro-développement</a:t>
            </a:r>
            <a:r>
              <a:rPr lang="fr-FR" dirty="0">
                <a:solidFill>
                  <a:srgbClr val="6CC4C7"/>
                </a:solidFill>
                <a:latin typeface="Arial" panose="020B0604020202020204" pitchFamily="34" charset="0"/>
                <a:cs typeface="Arial" panose="020B0604020202020204" pitchFamily="34" charset="0"/>
              </a:rPr>
              <a:t>.</a:t>
            </a:r>
          </a:p>
        </p:txBody>
      </p:sp>
      <p:sp>
        <p:nvSpPr>
          <p:cNvPr id="8" name="ZoneTexte 7">
            <a:extLst>
              <a:ext uri="{FF2B5EF4-FFF2-40B4-BE49-F238E27FC236}">
                <a16:creationId xmlns:a16="http://schemas.microsoft.com/office/drawing/2014/main" id="{8DB47C0D-6D1B-6B8E-C43B-8BB5E4799C84}"/>
              </a:ext>
            </a:extLst>
          </p:cNvPr>
          <p:cNvSpPr txBox="1"/>
          <p:nvPr/>
        </p:nvSpPr>
        <p:spPr>
          <a:xfrm>
            <a:off x="417465" y="629080"/>
            <a:ext cx="10801910" cy="1420325"/>
          </a:xfrm>
          <a:prstGeom prst="rect">
            <a:avLst/>
          </a:prstGeom>
          <a:noFill/>
        </p:spPr>
        <p:txBody>
          <a:bodyPr wrap="square">
            <a:spAutoFit/>
          </a:bodyPr>
          <a:lstStyle/>
          <a:p>
            <a:pPr algn="just">
              <a:defRPr/>
            </a:pPr>
            <a:r>
              <a:rPr lang="fr-FR" sz="2000" dirty="0">
                <a:solidFill>
                  <a:srgbClr val="7F2172"/>
                </a:solidFill>
                <a:latin typeface="Arial Black" panose="020B0604020202020204" pitchFamily="34" charset="0"/>
                <a:cs typeface="Arial Black" panose="020B0604020202020204" pitchFamily="34" charset="0"/>
              </a:rPr>
              <a:t>La formation PSSM est une formation généraliste qui couvre un large spectre, abordant aussi bien les troubles de santé mentale émergents que les crises en santé mentale.</a:t>
            </a:r>
          </a:p>
          <a:p>
            <a:pPr algn="just">
              <a:lnSpc>
                <a:spcPct val="150000"/>
              </a:lnSpc>
              <a:defRPr/>
            </a:pPr>
            <a:endParaRPr lang="fr-FR" sz="2000" dirty="0">
              <a:solidFill>
                <a:srgbClr val="7F2172"/>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CF459D8C-7582-4E98-A63B-D5D21942381B}"/>
              </a:ext>
            </a:extLst>
          </p:cNvPr>
          <p:cNvSpPr txBox="1"/>
          <p:nvPr/>
        </p:nvSpPr>
        <p:spPr bwMode="auto">
          <a:xfrm>
            <a:off x="6103340" y="2131417"/>
            <a:ext cx="5972537" cy="3877985"/>
          </a:xfrm>
          <a:prstGeom prst="rect">
            <a:avLst/>
          </a:prstGeom>
          <a:noFill/>
        </p:spPr>
        <p:txBody>
          <a:bodyPr wrap="square">
            <a:spAutoFit/>
          </a:bodyPr>
          <a:lstStyle/>
          <a:p>
            <a:pPr algn="just">
              <a:lnSpc>
                <a:spcPct val="150000"/>
              </a:lnSpc>
              <a:defRPr/>
            </a:pPr>
            <a:r>
              <a:rPr lang="fr-FR" b="1" dirty="0" smtClean="0">
                <a:latin typeface="Arial" panose="020B0604020202020204" pitchFamily="34" charset="0"/>
                <a:cs typeface="Arial" panose="020B0604020202020204" pitchFamily="34" charset="0"/>
              </a:rPr>
              <a:t>Les crises abordées en formations PSSM sont :</a:t>
            </a:r>
          </a:p>
          <a:p>
            <a:pPr marL="285750" indent="-285750" algn="just">
              <a:lnSpc>
                <a:spcPct val="150000"/>
              </a:lnSpc>
              <a:buFontTx/>
              <a:buChar char="-"/>
              <a:defRPr/>
            </a:pPr>
            <a:r>
              <a:rPr lang="fr-FR" dirty="0" smtClean="0">
                <a:latin typeface="Arial" panose="020B0604020202020204" pitchFamily="34" charset="0"/>
                <a:cs typeface="Arial" panose="020B0604020202020204" pitchFamily="34" charset="0"/>
              </a:rPr>
              <a:t>La crise suicidaire</a:t>
            </a:r>
          </a:p>
          <a:p>
            <a:pPr marL="285750" indent="-285750" algn="just">
              <a:lnSpc>
                <a:spcPct val="150000"/>
              </a:lnSpc>
              <a:buFontTx/>
              <a:buChar char="-"/>
              <a:defRPr/>
            </a:pPr>
            <a:r>
              <a:rPr lang="fr-FR" dirty="0" smtClean="0">
                <a:solidFill>
                  <a:srgbClr val="6CC4C7"/>
                </a:solidFill>
                <a:latin typeface="Arial" panose="020B0604020202020204" pitchFamily="34" charset="0"/>
                <a:cs typeface="Arial" panose="020B0604020202020204" pitchFamily="34" charset="0"/>
              </a:rPr>
              <a:t>Les automutilations </a:t>
            </a:r>
            <a:r>
              <a:rPr lang="fr-FR" dirty="0">
                <a:solidFill>
                  <a:srgbClr val="6CC4C7"/>
                </a:solidFill>
                <a:latin typeface="Arial" panose="020B0604020202020204" pitchFamily="34" charset="0"/>
                <a:cs typeface="Arial" panose="020B0604020202020204" pitchFamily="34" charset="0"/>
              </a:rPr>
              <a:t>non suicidaires*</a:t>
            </a:r>
          </a:p>
          <a:p>
            <a:pPr marL="285750" indent="-285750" algn="just">
              <a:lnSpc>
                <a:spcPct val="150000"/>
              </a:lnSpc>
              <a:buFontTx/>
              <a:buChar char="-"/>
              <a:defRPr/>
            </a:pPr>
            <a:r>
              <a:rPr lang="fr-FR" dirty="0" smtClean="0">
                <a:latin typeface="Arial" panose="020B0604020202020204" pitchFamily="34" charset="0"/>
                <a:cs typeface="Arial" panose="020B0604020202020204" pitchFamily="34" charset="0"/>
              </a:rPr>
              <a:t>L’attaque </a:t>
            </a:r>
            <a:r>
              <a:rPr lang="fr-FR" dirty="0">
                <a:latin typeface="Arial" panose="020B0604020202020204" pitchFamily="34" charset="0"/>
                <a:cs typeface="Arial" panose="020B0604020202020204" pitchFamily="34" charset="0"/>
              </a:rPr>
              <a:t>de panique</a:t>
            </a:r>
          </a:p>
          <a:p>
            <a:pPr marL="285750" indent="-285750" algn="just">
              <a:lnSpc>
                <a:spcPct val="150000"/>
              </a:lnSpc>
              <a:buFontTx/>
              <a:buChar char="-"/>
              <a:defRPr/>
            </a:pPr>
            <a:r>
              <a:rPr lang="fr-FR" dirty="0">
                <a:latin typeface="Arial" panose="020B0604020202020204" pitchFamily="34" charset="0"/>
                <a:cs typeface="Arial" panose="020B0604020202020204" pitchFamily="34" charset="0"/>
              </a:rPr>
              <a:t>L’évènement traumatique</a:t>
            </a:r>
          </a:p>
          <a:p>
            <a:pPr marL="285750" indent="-285750" algn="just">
              <a:lnSpc>
                <a:spcPct val="150000"/>
              </a:lnSpc>
              <a:buFontTx/>
              <a:buChar char="-"/>
              <a:defRPr/>
            </a:pPr>
            <a:r>
              <a:rPr lang="fr-FR" dirty="0">
                <a:latin typeface="Arial" panose="020B0604020202020204" pitchFamily="34" charset="0"/>
                <a:cs typeface="Arial" panose="020B0604020202020204" pitchFamily="34" charset="0"/>
              </a:rPr>
              <a:t>L’état psychotique sévère</a:t>
            </a:r>
          </a:p>
          <a:p>
            <a:pPr marL="285750" indent="-285750" algn="just">
              <a:lnSpc>
                <a:spcPct val="150000"/>
              </a:lnSpc>
              <a:buFontTx/>
              <a:buChar char="-"/>
              <a:defRPr/>
            </a:pPr>
            <a:r>
              <a:rPr lang="fr-FR" dirty="0">
                <a:latin typeface="Arial" panose="020B0604020202020204" pitchFamily="34" charset="0"/>
                <a:cs typeface="Arial" panose="020B0604020202020204" pitchFamily="34" charset="0"/>
              </a:rPr>
              <a:t>L’intoxication à la substance</a:t>
            </a:r>
          </a:p>
          <a:p>
            <a:pPr marL="285750" indent="-285750" algn="just">
              <a:lnSpc>
                <a:spcPct val="150000"/>
              </a:lnSpc>
              <a:buFontTx/>
              <a:buChar char="-"/>
              <a:defRPr/>
            </a:pPr>
            <a:r>
              <a:rPr lang="fr-FR" dirty="0">
                <a:latin typeface="Arial" panose="020B0604020202020204" pitchFamily="34" charset="0"/>
                <a:cs typeface="Arial" panose="020B0604020202020204" pitchFamily="34" charset="0"/>
              </a:rPr>
              <a:t>L’urgence médicale (</a:t>
            </a:r>
            <a:r>
              <a:rPr lang="fr-FR" dirty="0">
                <a:solidFill>
                  <a:srgbClr val="6CC4C7"/>
                </a:solidFill>
                <a:latin typeface="Arial" panose="020B0604020202020204" pitchFamily="34" charset="0"/>
                <a:cs typeface="Arial" panose="020B0604020202020204" pitchFamily="34" charset="0"/>
              </a:rPr>
              <a:t>TCA*</a:t>
            </a:r>
            <a:r>
              <a:rPr lang="fr-FR" dirty="0">
                <a:latin typeface="Arial" panose="020B0604020202020204" pitchFamily="34" charset="0"/>
                <a:cs typeface="Arial" panose="020B0604020202020204" pitchFamily="34" charset="0"/>
              </a:rPr>
              <a:t> et substances)</a:t>
            </a:r>
          </a:p>
          <a:p>
            <a:pPr marL="285750" indent="-285750" algn="just">
              <a:lnSpc>
                <a:spcPct val="150000"/>
              </a:lnSpc>
              <a:buFontTx/>
              <a:buChar char="-"/>
              <a:defRPr/>
            </a:pPr>
            <a:r>
              <a:rPr lang="fr-FR" dirty="0">
                <a:latin typeface="Arial" panose="020B0604020202020204" pitchFamily="34" charset="0"/>
                <a:cs typeface="Arial" panose="020B0604020202020204" pitchFamily="34" charset="0"/>
              </a:rPr>
              <a:t>Les conduites agressives</a:t>
            </a:r>
          </a:p>
        </p:txBody>
      </p:sp>
      <p:sp>
        <p:nvSpPr>
          <p:cNvPr id="3" name="ZoneTexte 2">
            <a:extLst>
              <a:ext uri="{FF2B5EF4-FFF2-40B4-BE49-F238E27FC236}">
                <a16:creationId xmlns:a16="http://schemas.microsoft.com/office/drawing/2014/main" id="{74082A40-15AD-49C3-9D15-B87D1A2852F3}"/>
              </a:ext>
            </a:extLst>
          </p:cNvPr>
          <p:cNvSpPr txBox="1"/>
          <p:nvPr/>
        </p:nvSpPr>
        <p:spPr>
          <a:xfrm>
            <a:off x="274590" y="6155035"/>
            <a:ext cx="11087660" cy="369332"/>
          </a:xfrm>
          <a:prstGeom prst="rect">
            <a:avLst/>
          </a:prstGeom>
          <a:noFill/>
        </p:spPr>
        <p:txBody>
          <a:bodyPr wrap="square" rtlCol="0">
            <a:spAutoFit/>
          </a:bodyPr>
          <a:lstStyle/>
          <a:p>
            <a:r>
              <a:rPr lang="fr-FR" dirty="0">
                <a:solidFill>
                  <a:srgbClr val="6CC4C7"/>
                </a:solidFill>
              </a:rPr>
              <a:t>*Ces sujets sont présents dans le manuel PSSM mais ne sont abordés en formation que dans le module jeunes</a:t>
            </a: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88990" y="5498756"/>
            <a:ext cx="1116246" cy="1025611"/>
          </a:xfrm>
          <a:prstGeom prst="rect">
            <a:avLst/>
          </a:prstGeom>
        </p:spPr>
      </p:pic>
    </p:spTree>
    <p:extLst>
      <p:ext uri="{BB962C8B-B14F-4D97-AF65-F5344CB8AC3E}">
        <p14:creationId xmlns:p14="http://schemas.microsoft.com/office/powerpoint/2010/main" val="4189012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Rectangle 8"/>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F77371D-219E-4758-815B-BF79EA63AA81}"/>
              </a:ext>
            </a:extLst>
          </p:cNvPr>
          <p:cNvSpPr txBox="1"/>
          <p:nvPr/>
        </p:nvSpPr>
        <p:spPr>
          <a:xfrm>
            <a:off x="834330" y="1523057"/>
            <a:ext cx="10867432" cy="4939814"/>
          </a:xfrm>
          <a:prstGeom prst="rect">
            <a:avLst/>
          </a:prstGeom>
          <a:noFill/>
        </p:spPr>
        <p:txBody>
          <a:bodyPr wrap="square">
            <a:spAutoFit/>
          </a:bodyPr>
          <a:lstStyle/>
          <a:p>
            <a:pPr algn="just">
              <a:lnSpc>
                <a:spcPct val="150000"/>
              </a:lnSpc>
              <a:defRPr/>
            </a:pPr>
            <a:r>
              <a:rPr lang="fr-FR" sz="2000" b="1" dirty="0">
                <a:latin typeface="Arial" panose="020B0604020202020204" pitchFamily="34" charset="0"/>
                <a:cs typeface="Arial" panose="020B0604020202020204" pitchFamily="34" charset="0"/>
              </a:rPr>
              <a:t>Crise :</a:t>
            </a:r>
          </a:p>
          <a:p>
            <a:pPr algn="just">
              <a:lnSpc>
                <a:spcPct val="150000"/>
              </a:lnSpc>
              <a:defRPr/>
            </a:pPr>
            <a:r>
              <a:rPr lang="fr-FR" dirty="0">
                <a:latin typeface="Arial" panose="020B0604020202020204" pitchFamily="34" charset="0"/>
                <a:cs typeface="Arial" panose="020B0604020202020204" pitchFamily="34" charset="0"/>
              </a:rPr>
              <a:t>Une crise est une </a:t>
            </a:r>
            <a:r>
              <a:rPr lang="fr-FR" b="1" dirty="0">
                <a:latin typeface="Arial" panose="020B0604020202020204" pitchFamily="34" charset="0"/>
                <a:cs typeface="Arial" panose="020B0604020202020204" pitchFamily="34" charset="0"/>
              </a:rPr>
              <a:t>situation</a:t>
            </a:r>
            <a:r>
              <a:rPr lang="fr-FR" dirty="0">
                <a:latin typeface="Arial" panose="020B0604020202020204" pitchFamily="34" charset="0"/>
                <a:cs typeface="Arial" panose="020B0604020202020204" pitchFamily="34" charset="0"/>
              </a:rPr>
              <a:t> décisive, difficile ou </a:t>
            </a:r>
            <a:r>
              <a:rPr lang="fr-FR" b="1" dirty="0">
                <a:latin typeface="Arial" panose="020B0604020202020204" pitchFamily="34" charset="0"/>
                <a:cs typeface="Arial" panose="020B0604020202020204" pitchFamily="34" charset="0"/>
              </a:rPr>
              <a:t>instable</a:t>
            </a:r>
            <a:r>
              <a:rPr lang="fr-FR" dirty="0">
                <a:latin typeface="Arial" panose="020B0604020202020204" pitchFamily="34" charset="0"/>
                <a:cs typeface="Arial" panose="020B0604020202020204" pitchFamily="34" charset="0"/>
              </a:rPr>
              <a:t> qui implique un </a:t>
            </a:r>
            <a:r>
              <a:rPr lang="fr-FR" b="1" dirty="0">
                <a:latin typeface="Arial" panose="020B0604020202020204" pitchFamily="34" charset="0"/>
                <a:cs typeface="Arial" panose="020B0604020202020204" pitchFamily="34" charset="0"/>
              </a:rPr>
              <a:t>changement imminent</a:t>
            </a:r>
            <a:r>
              <a:rPr lang="fr-FR" dirty="0">
                <a:latin typeface="Arial" panose="020B0604020202020204" pitchFamily="34" charset="0"/>
                <a:cs typeface="Arial" panose="020B0604020202020204" pitchFamily="34" charset="0"/>
              </a:rPr>
              <a:t>.</a:t>
            </a:r>
          </a:p>
          <a:p>
            <a:pPr algn="just">
              <a:lnSpc>
                <a:spcPct val="150000"/>
              </a:lnSpc>
              <a:defRPr/>
            </a:pPr>
            <a:endParaRPr lang="fr-FR" sz="1200" dirty="0">
              <a:latin typeface="Arial" panose="020B0604020202020204" pitchFamily="34" charset="0"/>
              <a:cs typeface="Arial" panose="020B0604020202020204" pitchFamily="34" charset="0"/>
            </a:endParaRPr>
          </a:p>
          <a:p>
            <a:pPr algn="just">
              <a:lnSpc>
                <a:spcPct val="150000"/>
              </a:lnSpc>
              <a:defRPr/>
            </a:pPr>
            <a:r>
              <a:rPr lang="fr-FR" sz="2000" b="1" dirty="0">
                <a:latin typeface="Arial" panose="020B0604020202020204" pitchFamily="34" charset="0"/>
                <a:cs typeface="Arial" panose="020B0604020202020204" pitchFamily="34" charset="0"/>
              </a:rPr>
              <a:t>Urgence :</a:t>
            </a:r>
          </a:p>
          <a:p>
            <a:pPr algn="just">
              <a:lnSpc>
                <a:spcPct val="150000"/>
              </a:lnSpc>
              <a:defRPr/>
            </a:pPr>
            <a:r>
              <a:rPr lang="fr-FR" dirty="0">
                <a:latin typeface="Arial" panose="020B0604020202020204" pitchFamily="34" charset="0"/>
                <a:cs typeface="Arial" panose="020B0604020202020204" pitchFamily="34" charset="0"/>
              </a:rPr>
              <a:t>Une urgence est une </a:t>
            </a:r>
            <a:r>
              <a:rPr lang="fr-FR" b="1" dirty="0">
                <a:latin typeface="Arial" panose="020B0604020202020204" pitchFamily="34" charset="0"/>
                <a:cs typeface="Arial" panose="020B0604020202020204" pitchFamily="34" charset="0"/>
              </a:rPr>
              <a:t>situation</a:t>
            </a:r>
            <a:r>
              <a:rPr lang="fr-FR" dirty="0">
                <a:latin typeface="Arial" panose="020B0604020202020204" pitchFamily="34" charset="0"/>
                <a:cs typeface="Arial" panose="020B0604020202020204" pitchFamily="34" charset="0"/>
              </a:rPr>
              <a:t> qui présente un </a:t>
            </a:r>
            <a:r>
              <a:rPr lang="fr-FR" b="1" dirty="0">
                <a:latin typeface="Arial" panose="020B0604020202020204" pitchFamily="34" charset="0"/>
                <a:cs typeface="Arial" panose="020B0604020202020204" pitchFamily="34" charset="0"/>
              </a:rPr>
              <a:t>risque grave et immédiat </a:t>
            </a:r>
            <a:r>
              <a:rPr lang="fr-FR" dirty="0">
                <a:latin typeface="Arial" panose="020B0604020202020204" pitchFamily="34" charset="0"/>
                <a:cs typeface="Arial" panose="020B0604020202020204" pitchFamily="34" charset="0"/>
              </a:rPr>
              <a:t>pour la santé (…) qui nécessite une </a:t>
            </a:r>
            <a:r>
              <a:rPr lang="fr-FR" b="1" dirty="0">
                <a:latin typeface="Arial" panose="020B0604020202020204" pitchFamily="34" charset="0"/>
                <a:cs typeface="Arial" panose="020B0604020202020204" pitchFamily="34" charset="0"/>
              </a:rPr>
              <a:t>intervention immédiate</a:t>
            </a:r>
            <a:r>
              <a:rPr lang="fr-FR" dirty="0">
                <a:latin typeface="Arial" panose="020B0604020202020204" pitchFamily="34" charset="0"/>
                <a:cs typeface="Arial" panose="020B0604020202020204" pitchFamily="34" charset="0"/>
              </a:rPr>
              <a:t>.</a:t>
            </a:r>
          </a:p>
          <a:p>
            <a:pPr algn="just">
              <a:lnSpc>
                <a:spcPct val="150000"/>
              </a:lnSpc>
              <a:defRPr/>
            </a:pPr>
            <a:endParaRPr lang="fr-FR" sz="1400" dirty="0">
              <a:latin typeface="Arial" panose="020B0604020202020204" pitchFamily="34" charset="0"/>
              <a:cs typeface="Arial" panose="020B0604020202020204" pitchFamily="34" charset="0"/>
            </a:endParaRPr>
          </a:p>
          <a:p>
            <a:pPr algn="just">
              <a:lnSpc>
                <a:spcPct val="150000"/>
              </a:lnSpc>
              <a:defRPr/>
            </a:pPr>
            <a:r>
              <a:rPr lang="fr-FR" dirty="0">
                <a:latin typeface="Arial" panose="020B0604020202020204" pitchFamily="34" charset="0"/>
                <a:cs typeface="Arial" panose="020B0604020202020204" pitchFamily="34" charset="0"/>
              </a:rPr>
              <a:t>En santé mentale, une crise est un </a:t>
            </a:r>
            <a:r>
              <a:rPr lang="fr-FR" b="1" dirty="0">
                <a:latin typeface="Arial" panose="020B0604020202020204" pitchFamily="34" charset="0"/>
                <a:cs typeface="Arial" panose="020B0604020202020204" pitchFamily="34" charset="0"/>
              </a:rPr>
              <a:t>état aigu</a:t>
            </a:r>
            <a:r>
              <a:rPr lang="fr-FR" dirty="0">
                <a:latin typeface="Arial" panose="020B0604020202020204" pitchFamily="34" charset="0"/>
                <a:cs typeface="Arial" panose="020B0604020202020204" pitchFamily="34" charset="0"/>
              </a:rPr>
              <a:t>, un état de </a:t>
            </a:r>
            <a:r>
              <a:rPr lang="fr-FR" b="1" dirty="0">
                <a:latin typeface="Arial" panose="020B0604020202020204" pitchFamily="34" charset="0"/>
                <a:cs typeface="Arial" panose="020B0604020202020204" pitchFamily="34" charset="0"/>
              </a:rPr>
              <a:t>détresse intense</a:t>
            </a:r>
            <a:r>
              <a:rPr lang="fr-FR" dirty="0">
                <a:latin typeface="Arial" panose="020B0604020202020204" pitchFamily="34" charset="0"/>
                <a:cs typeface="Arial" panose="020B0604020202020204" pitchFamily="34" charset="0"/>
              </a:rPr>
              <a:t>, qui nécessite une </a:t>
            </a:r>
            <a:r>
              <a:rPr lang="fr-FR" b="1" dirty="0">
                <a:latin typeface="Arial" panose="020B0604020202020204" pitchFamily="34" charset="0"/>
                <a:cs typeface="Arial" panose="020B0604020202020204" pitchFamily="34" charset="0"/>
              </a:rPr>
              <a:t>intervention immédiate</a:t>
            </a:r>
            <a:r>
              <a:rPr lang="fr-FR" dirty="0">
                <a:latin typeface="Arial" panose="020B0604020202020204" pitchFamily="34" charset="0"/>
                <a:cs typeface="Arial" panose="020B0604020202020204" pitchFamily="34" charset="0"/>
              </a:rPr>
              <a:t>.</a:t>
            </a:r>
          </a:p>
          <a:p>
            <a:pPr algn="ctr">
              <a:lnSpc>
                <a:spcPct val="150000"/>
              </a:lnSpc>
              <a:defRPr/>
            </a:pPr>
            <a:endParaRPr lang="fr-FR" dirty="0" smtClean="0">
              <a:solidFill>
                <a:srgbClr val="7F2172"/>
              </a:solidFill>
              <a:latin typeface="Arial" panose="020B0604020202020204" pitchFamily="34" charset="0"/>
              <a:cs typeface="Arial" panose="020B0604020202020204" pitchFamily="34" charset="0"/>
            </a:endParaRPr>
          </a:p>
          <a:p>
            <a:pPr algn="ctr">
              <a:lnSpc>
                <a:spcPct val="150000"/>
              </a:lnSpc>
              <a:defRPr/>
            </a:pPr>
            <a:r>
              <a:rPr lang="fr-FR" dirty="0" smtClean="0">
                <a:solidFill>
                  <a:srgbClr val="7F2172"/>
                </a:solidFill>
                <a:latin typeface="Arial" panose="020B0604020202020204" pitchFamily="34" charset="0"/>
                <a:cs typeface="Arial" panose="020B0604020202020204" pitchFamily="34" charset="0"/>
              </a:rPr>
              <a:t>La </a:t>
            </a:r>
            <a:r>
              <a:rPr lang="fr-FR" dirty="0">
                <a:solidFill>
                  <a:srgbClr val="7F2172"/>
                </a:solidFill>
                <a:latin typeface="Arial" panose="020B0604020202020204" pitchFamily="34" charset="0"/>
                <a:cs typeface="Arial" panose="020B0604020202020204" pitchFamily="34" charset="0"/>
              </a:rPr>
              <a:t>difficulté consiste à </a:t>
            </a:r>
            <a:r>
              <a:rPr lang="fr-FR" b="1" dirty="0">
                <a:solidFill>
                  <a:srgbClr val="7F2172"/>
                </a:solidFill>
                <a:latin typeface="Arial" panose="020B0604020202020204" pitchFamily="34" charset="0"/>
                <a:cs typeface="Arial" panose="020B0604020202020204" pitchFamily="34" charset="0"/>
              </a:rPr>
              <a:t>déterminer l’urgence dans une situation de crise</a:t>
            </a:r>
            <a:r>
              <a:rPr lang="fr-FR" dirty="0">
                <a:solidFill>
                  <a:srgbClr val="7F2172"/>
                </a:solidFill>
                <a:latin typeface="Arial" panose="020B0604020202020204" pitchFamily="34" charset="0"/>
                <a:cs typeface="Arial" panose="020B0604020202020204" pitchFamily="34" charset="0"/>
              </a:rPr>
              <a:t>.</a:t>
            </a:r>
          </a:p>
          <a:p>
            <a:pPr algn="just">
              <a:lnSpc>
                <a:spcPct val="150000"/>
              </a:lnSpc>
              <a:defRPr/>
            </a:pPr>
            <a:endParaRPr lang="fr-FR"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8DB47C0D-6D1B-6B8E-C43B-8BB5E4799C84}"/>
              </a:ext>
            </a:extLst>
          </p:cNvPr>
          <p:cNvSpPr txBox="1"/>
          <p:nvPr/>
        </p:nvSpPr>
        <p:spPr>
          <a:xfrm>
            <a:off x="834330" y="669547"/>
            <a:ext cx="8431164" cy="504241"/>
          </a:xfrm>
          <a:prstGeom prst="rect">
            <a:avLst/>
          </a:prstGeom>
          <a:noFill/>
        </p:spPr>
        <p:txBody>
          <a:bodyPr wrap="square">
            <a:spAutoFit/>
          </a:bodyPr>
          <a:lstStyle/>
          <a:p>
            <a:pPr algn="just">
              <a:lnSpc>
                <a:spcPct val="150000"/>
              </a:lnSpc>
              <a:defRPr/>
            </a:pPr>
            <a:r>
              <a:rPr lang="fr-FR" sz="2000" dirty="0">
                <a:solidFill>
                  <a:srgbClr val="7F2172"/>
                </a:solidFill>
                <a:latin typeface="Arial Black" panose="020B0604020202020204" pitchFamily="34" charset="0"/>
                <a:ea typeface="+mn-ea"/>
              </a:rPr>
              <a:t>SANTE MENTALE, CRISE &amp; URGENCE</a:t>
            </a:r>
            <a:endParaRPr lang="fr-FR" sz="2000" dirty="0">
              <a:solidFill>
                <a:srgbClr val="7F2172"/>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88990" y="5498756"/>
            <a:ext cx="1116246" cy="1025611"/>
          </a:xfrm>
          <a:prstGeom prst="rect">
            <a:avLst/>
          </a:prstGeom>
        </p:spPr>
      </p:pic>
    </p:spTree>
    <p:extLst>
      <p:ext uri="{BB962C8B-B14F-4D97-AF65-F5344CB8AC3E}">
        <p14:creationId xmlns:p14="http://schemas.microsoft.com/office/powerpoint/2010/main" val="413858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F77371D-219E-4758-815B-BF79EA63AA81}"/>
              </a:ext>
            </a:extLst>
          </p:cNvPr>
          <p:cNvSpPr txBox="1"/>
          <p:nvPr/>
        </p:nvSpPr>
        <p:spPr>
          <a:xfrm>
            <a:off x="772544" y="889785"/>
            <a:ext cx="10867432" cy="5078313"/>
          </a:xfrm>
          <a:prstGeom prst="rect">
            <a:avLst/>
          </a:prstGeom>
          <a:noFill/>
        </p:spPr>
        <p:txBody>
          <a:bodyPr wrap="square">
            <a:spAutoFit/>
          </a:bodyPr>
          <a:lstStyle/>
          <a:p>
            <a:pPr algn="just">
              <a:lnSpc>
                <a:spcPct val="150000"/>
              </a:lnSpc>
              <a:defRPr/>
            </a:pPr>
            <a:r>
              <a:rPr lang="fr-FR" b="1" dirty="0">
                <a:solidFill>
                  <a:schemeClr val="accent2"/>
                </a:solidFill>
                <a:latin typeface="Arial" panose="020B0604020202020204" pitchFamily="34" charset="0"/>
                <a:cs typeface="Arial" panose="020B0604020202020204" pitchFamily="34" charset="0"/>
              </a:rPr>
              <a:t>2 temporalités dans le secourisme en santé mentale :</a:t>
            </a:r>
          </a:p>
          <a:p>
            <a:pPr marL="342900" indent="-342900" algn="just">
              <a:lnSpc>
                <a:spcPct val="150000"/>
              </a:lnSpc>
              <a:buAutoNum type="arabicPeriod"/>
              <a:defRPr/>
            </a:pPr>
            <a:r>
              <a:rPr lang="fr-FR" dirty="0">
                <a:latin typeface="Arial" panose="020B0604020202020204" pitchFamily="34" charset="0"/>
                <a:cs typeface="Arial" panose="020B0604020202020204" pitchFamily="34" charset="0"/>
              </a:rPr>
              <a:t>Le </a:t>
            </a:r>
            <a:r>
              <a:rPr lang="fr-FR" b="1" dirty="0">
                <a:latin typeface="Arial" panose="020B0604020202020204" pitchFamily="34" charset="0"/>
                <a:cs typeface="Arial" panose="020B0604020202020204" pitchFamily="34" charset="0"/>
              </a:rPr>
              <a:t>temps long </a:t>
            </a:r>
            <a:r>
              <a:rPr lang="fr-FR" dirty="0">
                <a:latin typeface="Arial" panose="020B0604020202020204" pitchFamily="34" charset="0"/>
                <a:cs typeface="Arial" panose="020B0604020202020204" pitchFamily="34" charset="0"/>
              </a:rPr>
              <a:t>d’un </a:t>
            </a:r>
            <a:r>
              <a:rPr lang="fr-FR" b="1" dirty="0">
                <a:latin typeface="Arial" panose="020B0604020202020204" pitchFamily="34" charset="0"/>
                <a:cs typeface="Arial" panose="020B0604020202020204" pitchFamily="34" charset="0"/>
              </a:rPr>
              <a:t>accompagnement hors crise</a:t>
            </a:r>
          </a:p>
          <a:p>
            <a:pPr marL="342900" indent="-342900" algn="just">
              <a:lnSpc>
                <a:spcPct val="150000"/>
              </a:lnSpc>
              <a:buAutoNum type="arabicPeriod"/>
              <a:defRPr/>
            </a:pPr>
            <a:r>
              <a:rPr lang="fr-FR" dirty="0">
                <a:latin typeface="Arial" panose="020B0604020202020204" pitchFamily="34" charset="0"/>
                <a:cs typeface="Arial" panose="020B0604020202020204" pitchFamily="34" charset="0"/>
              </a:rPr>
              <a:t>Le </a:t>
            </a:r>
            <a:r>
              <a:rPr lang="fr-FR" b="1" dirty="0">
                <a:latin typeface="Arial" panose="020B0604020202020204" pitchFamily="34" charset="0"/>
                <a:cs typeface="Arial" panose="020B0604020202020204" pitchFamily="34" charset="0"/>
              </a:rPr>
              <a:t>temps court </a:t>
            </a:r>
            <a:r>
              <a:rPr lang="fr-FR" dirty="0">
                <a:latin typeface="Arial" panose="020B0604020202020204" pitchFamily="34" charset="0"/>
                <a:cs typeface="Arial" panose="020B0604020202020204" pitchFamily="34" charset="0"/>
              </a:rPr>
              <a:t>d’une l'intervention de </a:t>
            </a:r>
            <a:r>
              <a:rPr lang="fr-FR" b="1" dirty="0">
                <a:latin typeface="Arial" panose="020B0604020202020204" pitchFamily="34" charset="0"/>
                <a:cs typeface="Arial" panose="020B0604020202020204" pitchFamily="34" charset="0"/>
              </a:rPr>
              <a:t>crise</a:t>
            </a:r>
          </a:p>
          <a:p>
            <a:pPr algn="just">
              <a:lnSpc>
                <a:spcPct val="150000"/>
              </a:lnSpc>
              <a:defRPr/>
            </a:pPr>
            <a:endParaRPr lang="fr-FR" b="1" dirty="0">
              <a:latin typeface="Arial" panose="020B0604020202020204" pitchFamily="34" charset="0"/>
              <a:cs typeface="Arial" panose="020B0604020202020204" pitchFamily="34" charset="0"/>
            </a:endParaRPr>
          </a:p>
          <a:p>
            <a:pPr algn="just">
              <a:lnSpc>
                <a:spcPct val="150000"/>
              </a:lnSpc>
              <a:defRPr/>
            </a:pPr>
            <a:r>
              <a:rPr lang="fr-FR" dirty="0">
                <a:latin typeface="Arial" panose="020B0604020202020204" pitchFamily="34" charset="0"/>
                <a:cs typeface="Arial" panose="020B0604020202020204" pitchFamily="34" charset="0"/>
              </a:rPr>
              <a:t>La formation </a:t>
            </a:r>
            <a:r>
              <a:rPr lang="fr-FR" b="1" dirty="0">
                <a:latin typeface="Arial" panose="020B0604020202020204" pitchFamily="34" charset="0"/>
                <a:cs typeface="Arial" panose="020B0604020202020204" pitchFamily="34" charset="0"/>
              </a:rPr>
              <a:t>PSSM donne </a:t>
            </a:r>
            <a:r>
              <a:rPr lang="fr-FR" dirty="0">
                <a:latin typeface="Arial" panose="020B0604020202020204" pitchFamily="34" charset="0"/>
                <a:cs typeface="Arial" panose="020B0604020202020204" pitchFamily="34" charset="0"/>
              </a:rPr>
              <a:t>des clés d’</a:t>
            </a:r>
            <a:r>
              <a:rPr lang="fr-FR" b="1" dirty="0">
                <a:latin typeface="Arial" panose="020B0604020202020204" pitchFamily="34" charset="0"/>
                <a:cs typeface="Arial" panose="020B0604020202020204" pitchFamily="34" charset="0"/>
              </a:rPr>
              <a:t>évaluation</a:t>
            </a:r>
            <a:r>
              <a:rPr lang="fr-FR" dirty="0">
                <a:latin typeface="Arial" panose="020B0604020202020204" pitchFamily="34" charset="0"/>
                <a:cs typeface="Arial" panose="020B0604020202020204" pitchFamily="34" charset="0"/>
              </a:rPr>
              <a:t> de l’urgence face à une situation de crise. Elles sont le résultat d’un </a:t>
            </a:r>
            <a:r>
              <a:rPr lang="fr-FR" b="1" dirty="0">
                <a:latin typeface="Arial" panose="020B0604020202020204" pitchFamily="34" charset="0"/>
                <a:cs typeface="Arial" panose="020B0604020202020204" pitchFamily="34" charset="0"/>
              </a:rPr>
              <a:t>consensus</a:t>
            </a:r>
            <a:r>
              <a:rPr lang="fr-FR" dirty="0">
                <a:latin typeface="Arial" panose="020B0604020202020204" pitchFamily="34" charset="0"/>
                <a:cs typeface="Arial" panose="020B0604020202020204" pitchFamily="34" charset="0"/>
              </a:rPr>
              <a:t> DELPHI </a:t>
            </a:r>
            <a:r>
              <a:rPr lang="fr-FR" b="1" dirty="0">
                <a:latin typeface="Arial" panose="020B0604020202020204" pitchFamily="34" charset="0"/>
                <a:cs typeface="Arial" panose="020B0604020202020204" pitchFamily="34" charset="0"/>
              </a:rPr>
              <a:t>d’experts</a:t>
            </a:r>
            <a:r>
              <a:rPr lang="fr-FR" dirty="0">
                <a:latin typeface="Arial" panose="020B0604020202020204" pitchFamily="34" charset="0"/>
                <a:cs typeface="Arial" panose="020B0604020202020204" pitchFamily="34" charset="0"/>
              </a:rPr>
              <a:t> internationaux constitué de </a:t>
            </a:r>
            <a:r>
              <a:rPr lang="fr-FR" b="1" dirty="0">
                <a:latin typeface="Arial" panose="020B0604020202020204" pitchFamily="34" charset="0"/>
                <a:cs typeface="Arial" panose="020B0604020202020204" pitchFamily="34" charset="0"/>
              </a:rPr>
              <a:t>4 collèges :</a:t>
            </a:r>
          </a:p>
          <a:p>
            <a:pPr algn="ctr">
              <a:lnSpc>
                <a:spcPct val="150000"/>
              </a:lnSpc>
              <a:defRPr/>
            </a:pPr>
            <a:r>
              <a:rPr lang="fr-FR" dirty="0">
                <a:latin typeface="Arial" panose="020B0604020202020204" pitchFamily="34" charset="0"/>
                <a:cs typeface="Arial" panose="020B0604020202020204" pitchFamily="34" charset="0"/>
              </a:rPr>
              <a:t>personnes concernées - aidants - cliniciens - </a:t>
            </a:r>
            <a:r>
              <a:rPr lang="fr-FR" dirty="0" smtClean="0">
                <a:latin typeface="Arial" panose="020B0604020202020204" pitchFamily="34" charset="0"/>
                <a:cs typeface="Arial" panose="020B0604020202020204" pitchFamily="34" charset="0"/>
              </a:rPr>
              <a:t>chercheurs</a:t>
            </a:r>
            <a:endParaRPr lang="fr-FR" dirty="0">
              <a:latin typeface="Arial" panose="020B0604020202020204" pitchFamily="34" charset="0"/>
              <a:cs typeface="Arial" panose="020B0604020202020204" pitchFamily="34" charset="0"/>
            </a:endParaRPr>
          </a:p>
          <a:p>
            <a:pPr algn="just">
              <a:lnSpc>
                <a:spcPct val="150000"/>
              </a:lnSpc>
              <a:defRPr/>
            </a:pPr>
            <a:endParaRPr lang="fr-FR" dirty="0">
              <a:latin typeface="Arial" panose="020B0604020202020204" pitchFamily="34" charset="0"/>
              <a:cs typeface="Arial" panose="020B0604020202020204" pitchFamily="34" charset="0"/>
            </a:endParaRPr>
          </a:p>
          <a:p>
            <a:pPr algn="just">
              <a:lnSpc>
                <a:spcPct val="150000"/>
              </a:lnSpc>
              <a:defRPr/>
            </a:pPr>
            <a:r>
              <a:rPr lang="fr-FR" dirty="0">
                <a:latin typeface="Arial" panose="020B0604020202020204" pitchFamily="34" charset="0"/>
                <a:cs typeface="Arial" panose="020B0604020202020204" pitchFamily="34" charset="0"/>
              </a:rPr>
              <a:t>La loi du 3 juillet 2020 crée le statut de </a:t>
            </a:r>
            <a:r>
              <a:rPr lang="fr-FR" b="1" dirty="0">
                <a:latin typeface="Arial" panose="020B0604020202020204" pitchFamily="34" charset="0"/>
                <a:cs typeface="Arial" panose="020B0604020202020204" pitchFamily="34" charset="0"/>
              </a:rPr>
              <a:t>“Citoyen sauveteur” :</a:t>
            </a:r>
            <a:endParaRPr lang="fr-FR" dirty="0">
              <a:latin typeface="Arial" panose="020B0604020202020204" pitchFamily="34" charset="0"/>
              <a:cs typeface="Arial" panose="020B0604020202020204" pitchFamily="34" charset="0"/>
            </a:endParaRPr>
          </a:p>
          <a:p>
            <a:pPr algn="just">
              <a:lnSpc>
                <a:spcPct val="150000"/>
              </a:lnSpc>
              <a:defRPr/>
            </a:pPr>
            <a:r>
              <a:rPr lang="fr-FR" dirty="0">
                <a:latin typeface="Arial" panose="020B0604020202020204" pitchFamily="34" charset="0"/>
                <a:cs typeface="Arial" panose="020B0604020202020204" pitchFamily="34" charset="0"/>
              </a:rPr>
              <a:t>Elle précise que le secouriste physique ne peut </a:t>
            </a:r>
            <a:r>
              <a:rPr lang="fr-FR" b="1" dirty="0">
                <a:latin typeface="Arial" panose="020B0604020202020204" pitchFamily="34" charset="0"/>
                <a:cs typeface="Arial" panose="020B0604020202020204" pitchFamily="34" charset="0"/>
              </a:rPr>
              <a:t>pas</a:t>
            </a:r>
            <a:r>
              <a:rPr lang="fr-FR" dirty="0">
                <a:latin typeface="Arial" panose="020B0604020202020204" pitchFamily="34" charset="0"/>
                <a:cs typeface="Arial" panose="020B0604020202020204" pitchFamily="34" charset="0"/>
              </a:rPr>
              <a:t> être </a:t>
            </a:r>
            <a:r>
              <a:rPr lang="fr-FR" b="1" dirty="0">
                <a:latin typeface="Arial" panose="020B0604020202020204" pitchFamily="34" charset="0"/>
                <a:cs typeface="Arial" panose="020B0604020202020204" pitchFamily="34" charset="0"/>
              </a:rPr>
              <a:t>responsable au pénal ou au civil </a:t>
            </a:r>
            <a:r>
              <a:rPr lang="fr-FR" dirty="0">
                <a:latin typeface="Arial" panose="020B0604020202020204" pitchFamily="34" charset="0"/>
                <a:cs typeface="Arial" panose="020B0604020202020204" pitchFamily="34" charset="0"/>
              </a:rPr>
              <a:t>dès lors qu’il </a:t>
            </a:r>
            <a:r>
              <a:rPr lang="fr-FR" b="1" dirty="0">
                <a:latin typeface="Arial" panose="020B0604020202020204" pitchFamily="34" charset="0"/>
                <a:cs typeface="Arial" panose="020B0604020202020204" pitchFamily="34" charset="0"/>
              </a:rPr>
              <a:t>applique de bonne foi</a:t>
            </a:r>
            <a:r>
              <a:rPr lang="fr-FR" dirty="0">
                <a:latin typeface="Arial" panose="020B0604020202020204" pitchFamily="34" charset="0"/>
                <a:cs typeface="Arial" panose="020B0604020202020204" pitchFamily="34" charset="0"/>
              </a:rPr>
              <a:t> les gestes qu’il connait, même de </a:t>
            </a:r>
            <a:r>
              <a:rPr lang="fr-FR" b="1" dirty="0">
                <a:latin typeface="Arial" panose="020B0604020202020204" pitchFamily="34" charset="0"/>
                <a:cs typeface="Arial" panose="020B0604020202020204" pitchFamily="34" charset="0"/>
              </a:rPr>
              <a:t>manière imparfaite ou maladroite</a:t>
            </a:r>
            <a:r>
              <a:rPr lang="fr-FR" dirty="0">
                <a:latin typeface="Arial" panose="020B0604020202020204" pitchFamily="34" charset="0"/>
                <a:cs typeface="Arial" panose="020B0604020202020204" pitchFamily="34" charset="0"/>
              </a:rPr>
              <a:t>. Il reste toutefois </a:t>
            </a:r>
            <a:r>
              <a:rPr lang="fr-FR" b="1" dirty="0">
                <a:latin typeface="Arial" panose="020B0604020202020204" pitchFamily="34" charset="0"/>
                <a:cs typeface="Arial" panose="020B0604020202020204" pitchFamily="34" charset="0"/>
              </a:rPr>
              <a:t>punissable</a:t>
            </a:r>
            <a:r>
              <a:rPr lang="fr-FR" dirty="0">
                <a:latin typeface="Arial" panose="020B0604020202020204" pitchFamily="34" charset="0"/>
                <a:cs typeface="Arial" panose="020B0604020202020204" pitchFamily="34" charset="0"/>
              </a:rPr>
              <a:t> s’il commet une </a:t>
            </a:r>
            <a:r>
              <a:rPr lang="fr-FR" b="1" dirty="0">
                <a:latin typeface="Arial" panose="020B0604020202020204" pitchFamily="34" charset="0"/>
                <a:cs typeface="Arial" panose="020B0604020202020204" pitchFamily="34" charset="0"/>
              </a:rPr>
              <a:t>faute de manière intentionnelle</a:t>
            </a:r>
            <a:r>
              <a:rPr lang="fr-FR" dirty="0">
                <a:latin typeface="Arial" panose="020B0604020202020204" pitchFamily="34" charset="0"/>
                <a:cs typeface="Arial" panose="020B0604020202020204" pitchFamily="34" charset="0"/>
              </a:rPr>
              <a:t>.</a:t>
            </a:r>
            <a:endParaRPr lang="fr-FR" b="1"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8DB47C0D-6D1B-6B8E-C43B-8BB5E4799C84}"/>
              </a:ext>
            </a:extLst>
          </p:cNvPr>
          <p:cNvSpPr txBox="1"/>
          <p:nvPr/>
        </p:nvSpPr>
        <p:spPr>
          <a:xfrm>
            <a:off x="661334" y="198270"/>
            <a:ext cx="8431164" cy="506164"/>
          </a:xfrm>
          <a:prstGeom prst="rect">
            <a:avLst/>
          </a:prstGeom>
          <a:noFill/>
        </p:spPr>
        <p:txBody>
          <a:bodyPr wrap="square">
            <a:spAutoFit/>
          </a:bodyPr>
          <a:lstStyle/>
          <a:p>
            <a:pPr algn="just">
              <a:lnSpc>
                <a:spcPct val="150000"/>
              </a:lnSpc>
              <a:defRPr/>
            </a:pPr>
            <a:r>
              <a:rPr lang="fr-FR" sz="2000" dirty="0">
                <a:solidFill>
                  <a:srgbClr val="7F2172"/>
                </a:solidFill>
                <a:latin typeface="Arial Black" panose="020B0604020202020204" pitchFamily="34" charset="0"/>
              </a:rPr>
              <a:t>SECOURISME, CRISE, URGENCE &amp; RESPONSABILITE</a:t>
            </a:r>
          </a:p>
        </p:txBody>
      </p:sp>
      <p:sp>
        <p:nvSpPr>
          <p:cNvPr id="2" name="Rectangle 1">
            <a:extLst>
              <a:ext uri="{FF2B5EF4-FFF2-40B4-BE49-F238E27FC236}">
                <a16:creationId xmlns:a16="http://schemas.microsoft.com/office/drawing/2014/main" id="{49A2E232-DBD2-44F4-BEDC-245E1C13D55F}"/>
              </a:ext>
            </a:extLst>
          </p:cNvPr>
          <p:cNvSpPr/>
          <p:nvPr/>
        </p:nvSpPr>
        <p:spPr>
          <a:xfrm>
            <a:off x="2969607" y="3429438"/>
            <a:ext cx="6473305" cy="472492"/>
          </a:xfrm>
          <a:prstGeom prst="rect">
            <a:avLst/>
          </a:prstGeom>
          <a:noFill/>
          <a:ln>
            <a:solidFill>
              <a:srgbClr val="7F2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88990" y="5640643"/>
            <a:ext cx="1116246" cy="1025611"/>
          </a:xfrm>
          <a:prstGeom prst="rect">
            <a:avLst/>
          </a:prstGeom>
        </p:spPr>
      </p:pic>
    </p:spTree>
    <p:extLst>
      <p:ext uri="{BB962C8B-B14F-4D97-AF65-F5344CB8AC3E}">
        <p14:creationId xmlns:p14="http://schemas.microsoft.com/office/powerpoint/2010/main" val="215897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662846" y="2464879"/>
            <a:ext cx="11009869" cy="1569660"/>
          </a:xfrm>
          <a:prstGeom prst="rect">
            <a:avLst/>
          </a:prstGeom>
        </p:spPr>
        <p:txBody>
          <a:bodyPr wrap="square">
            <a:spAutoFit/>
          </a:bodyPr>
          <a:lstStyle/>
          <a:p>
            <a:pPr algn="ctr"/>
            <a:r>
              <a:rPr lang="fr-FR" sz="3200" dirty="0">
                <a:cs typeface="Arial" panose="020B0604020202020204" pitchFamily="34" charset="0"/>
              </a:rPr>
              <a:t>Il faut absolument obliger les personnes touchées par un problème de santé mentale à consulter un </a:t>
            </a:r>
            <a:r>
              <a:rPr lang="fr-FR" sz="3200" dirty="0" smtClean="0">
                <a:cs typeface="Arial" panose="020B0604020202020204" pitchFamily="34" charset="0"/>
              </a:rPr>
              <a:t>professionnel. </a:t>
            </a:r>
          </a:p>
          <a:p>
            <a:pPr algn="ctr"/>
            <a:r>
              <a:rPr lang="fr-FR" sz="3200" b="1" dirty="0" smtClean="0">
                <a:solidFill>
                  <a:srgbClr val="EB6035"/>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Vrai ou </a:t>
            </a:r>
            <a:r>
              <a:rPr lang="fr-FR" sz="3200" b="1" dirty="0">
                <a:solidFill>
                  <a:srgbClr val="EB6035"/>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faux ?</a:t>
            </a:r>
          </a:p>
        </p:txBody>
      </p:sp>
      <p:sp>
        <p:nvSpPr>
          <p:cNvPr id="6" name="Rectangle 5"/>
          <p:cNvSpPr/>
          <p:nvPr/>
        </p:nvSpPr>
        <p:spPr bwMode="auto">
          <a:xfrm>
            <a:off x="0" y="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6389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ctangle 7"/>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FF5CC567-6132-AFF1-B563-E1637A933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63" y="2516383"/>
            <a:ext cx="4798804" cy="3201702"/>
          </a:xfrm>
          <a:prstGeom prst="rect">
            <a:avLst/>
          </a:prstGeom>
        </p:spPr>
      </p:pic>
      <p:sp>
        <p:nvSpPr>
          <p:cNvPr id="9" name="ZoneTexte 8">
            <a:extLst>
              <a:ext uri="{FF2B5EF4-FFF2-40B4-BE49-F238E27FC236}">
                <a16:creationId xmlns:a16="http://schemas.microsoft.com/office/drawing/2014/main" id="{0F0871C0-DD8A-8433-0015-9FD6EB693EBF}"/>
              </a:ext>
            </a:extLst>
          </p:cNvPr>
          <p:cNvSpPr txBox="1"/>
          <p:nvPr/>
        </p:nvSpPr>
        <p:spPr>
          <a:xfrm>
            <a:off x="6004181" y="993124"/>
            <a:ext cx="5513032" cy="5365571"/>
          </a:xfrm>
          <a:prstGeom prst="rect">
            <a:avLst/>
          </a:prstGeom>
          <a:noFill/>
        </p:spPr>
        <p:txBody>
          <a:bodyPr wrap="square" rtlCol="0">
            <a:spAutoFit/>
          </a:bodyPr>
          <a:lstStyle/>
          <a:p>
            <a:pPr algn="just">
              <a:buClr>
                <a:srgbClr val="EB6035"/>
              </a:buClr>
            </a:pPr>
            <a:r>
              <a:rPr lang="fr-FR" dirty="0">
                <a:latin typeface="Arial" panose="020B0604020202020204" pitchFamily="34" charset="0"/>
                <a:cs typeface="Arial" panose="020B0604020202020204" pitchFamily="34" charset="0"/>
              </a:rPr>
              <a:t>La formation PSSM s’appuie sur </a:t>
            </a:r>
            <a:r>
              <a:rPr lang="fr-FR" b="1" dirty="0">
                <a:solidFill>
                  <a:srgbClr val="EB6035"/>
                </a:solidFill>
                <a:latin typeface="Arial" panose="020B0604020202020204" pitchFamily="34" charset="0"/>
                <a:cs typeface="Arial" panose="020B0604020202020204" pitchFamily="34" charset="0"/>
              </a:rPr>
              <a:t>une pédagogie participative</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pour :</a:t>
            </a:r>
          </a:p>
          <a:p>
            <a:pPr marL="285750" lvl="1" indent="-285750" algn="just">
              <a:spcBef>
                <a:spcPts val="1000"/>
              </a:spcBef>
              <a:spcAft>
                <a:spcPts val="1200"/>
              </a:spcAft>
              <a:buClr>
                <a:srgbClr val="EB6035"/>
              </a:buClr>
              <a:buFontTx/>
              <a:buChar char="-"/>
            </a:pPr>
            <a:r>
              <a:rPr lang="fr-FR" dirty="0">
                <a:latin typeface="Arial" panose="020B0604020202020204" pitchFamily="34" charset="0"/>
                <a:cs typeface="Arial" panose="020B0604020202020204" pitchFamily="34" charset="0"/>
              </a:rPr>
              <a:t>Prendre confiance </a:t>
            </a:r>
            <a:r>
              <a:rPr lang="fr-FR" b="1" dirty="0">
                <a:solidFill>
                  <a:srgbClr val="7F2172"/>
                </a:solidFill>
                <a:latin typeface="Arial" panose="020B0604020202020204" pitchFamily="34" charset="0"/>
                <a:cs typeface="Arial" panose="020B0604020202020204" pitchFamily="34" charset="0"/>
              </a:rPr>
              <a:t>dans l’interaction </a:t>
            </a:r>
            <a:r>
              <a:rPr lang="fr-FR" dirty="0">
                <a:latin typeface="Arial" panose="020B0604020202020204" pitchFamily="34" charset="0"/>
                <a:cs typeface="Arial" panose="020B0604020202020204" pitchFamily="34" charset="0"/>
              </a:rPr>
              <a:t>avec des personnes éprouvant un problème de santé mentale ou en crise de santé mentale</a:t>
            </a:r>
          </a:p>
          <a:p>
            <a:pPr marL="285750" lvl="1" indent="-285750" algn="just">
              <a:spcBef>
                <a:spcPts val="1000"/>
              </a:spcBef>
              <a:spcAft>
                <a:spcPts val="1200"/>
              </a:spcAft>
              <a:buClr>
                <a:srgbClr val="EB6035"/>
              </a:buClr>
              <a:buFontTx/>
              <a:buChar char="-"/>
            </a:pPr>
            <a:r>
              <a:rPr lang="fr-FR" dirty="0">
                <a:latin typeface="Arial" panose="020B0604020202020204" pitchFamily="34" charset="0"/>
                <a:cs typeface="Arial" panose="020B0604020202020204" pitchFamily="34" charset="0"/>
              </a:rPr>
              <a:t>Revoir </a:t>
            </a:r>
            <a:r>
              <a:rPr lang="fr-FR" b="1" dirty="0">
                <a:solidFill>
                  <a:srgbClr val="7F2172"/>
                </a:solidFill>
                <a:latin typeface="Arial" panose="020B0604020202020204" pitchFamily="34" charset="0"/>
                <a:cs typeface="Arial" panose="020B0604020202020204" pitchFamily="34" charset="0"/>
              </a:rPr>
              <a:t>ses représentations </a:t>
            </a:r>
            <a:r>
              <a:rPr lang="fr-FR" dirty="0">
                <a:latin typeface="Arial" panose="020B0604020202020204" pitchFamily="34" charset="0"/>
                <a:cs typeface="Arial" panose="020B0604020202020204" pitchFamily="34" charset="0"/>
              </a:rPr>
              <a:t>concernant la santé mentale</a:t>
            </a:r>
          </a:p>
          <a:p>
            <a:pPr lvl="1" algn="just">
              <a:buClr>
                <a:srgbClr val="EB6035"/>
              </a:buClr>
            </a:pPr>
            <a:endParaRPr lang="fr-FR" dirty="0">
              <a:latin typeface="Arial" panose="020B0604020202020204" pitchFamily="34" charset="0"/>
              <a:cs typeface="Arial" panose="020B0604020202020204" pitchFamily="34" charset="0"/>
            </a:endParaRPr>
          </a:p>
          <a:p>
            <a:pPr marL="0" lvl="1" algn="just">
              <a:buClr>
                <a:srgbClr val="EB6035"/>
              </a:buClr>
            </a:pPr>
            <a:r>
              <a:rPr lang="fr-FR" b="1" dirty="0">
                <a:solidFill>
                  <a:srgbClr val="EB6035"/>
                </a:solidFill>
                <a:latin typeface="Arial" panose="020B0604020202020204" pitchFamily="34" charset="0"/>
                <a:cs typeface="Arial" panose="020B0604020202020204" pitchFamily="34" charset="0"/>
              </a:rPr>
              <a:t>Chaque secouriste reçoit le manuel des PSSM</a:t>
            </a:r>
            <a:r>
              <a:rPr lang="fr-FR" dirty="0">
                <a:latin typeface="Arial" panose="020B0604020202020204" pitchFamily="34" charset="0"/>
                <a:cs typeface="Arial" panose="020B0604020202020204" pitchFamily="34" charset="0"/>
              </a:rPr>
              <a:t>, qui étaye la formation de secouristes et permet d’approfondir ses connaissances sur le sujet à la suite de la formation.</a:t>
            </a:r>
          </a:p>
          <a:p>
            <a:pPr marL="0" lvl="1" algn="just">
              <a:buClr>
                <a:srgbClr val="EB6035"/>
              </a:buClr>
            </a:pPr>
            <a:endParaRPr lang="fr-FR" dirty="0">
              <a:latin typeface="Arial" panose="020B0604020202020204" pitchFamily="34" charset="0"/>
              <a:cs typeface="Arial" panose="020B0604020202020204" pitchFamily="34" charset="0"/>
            </a:endParaRPr>
          </a:p>
          <a:p>
            <a:pPr marL="0" lvl="1" algn="just">
              <a:buClr>
                <a:srgbClr val="EB6035"/>
              </a:buClr>
            </a:pPr>
            <a:endParaRPr lang="fr-FR" dirty="0">
              <a:latin typeface="Arial" panose="020B0604020202020204" pitchFamily="34" charset="0"/>
              <a:cs typeface="Arial" panose="020B0604020202020204" pitchFamily="34" charset="0"/>
            </a:endParaRPr>
          </a:p>
          <a:p>
            <a:pPr marL="0" lvl="1" algn="just">
              <a:buClr>
                <a:srgbClr val="EB6035"/>
              </a:buClr>
            </a:pPr>
            <a:r>
              <a:rPr lang="fr-FR" dirty="0">
                <a:latin typeface="Arial" panose="020B0604020202020204" pitchFamily="34" charset="0"/>
                <a:cs typeface="Arial" panose="020B0604020202020204" pitchFamily="34" charset="0"/>
              </a:rPr>
              <a:t>Il a fait l’objet d’une adaptation au contexte national. Il a été validé par des experts désignés par la </a:t>
            </a:r>
            <a:r>
              <a:rPr lang="fr-FR" b="1" dirty="0">
                <a:solidFill>
                  <a:srgbClr val="7F2172"/>
                </a:solidFill>
                <a:latin typeface="Arial" panose="020B0604020202020204" pitchFamily="34" charset="0"/>
                <a:cs typeface="Arial" panose="020B0604020202020204" pitchFamily="34" charset="0"/>
              </a:rPr>
              <a:t>direction générale de la Santé</a:t>
            </a:r>
            <a:r>
              <a:rPr lang="fr-FR" dirty="0">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BF70A41A-75D5-40E0-831E-7AF1BF3439FE}"/>
              </a:ext>
            </a:extLst>
          </p:cNvPr>
          <p:cNvSpPr/>
          <p:nvPr/>
        </p:nvSpPr>
        <p:spPr bwMode="auto">
          <a:xfrm>
            <a:off x="1697409" y="1732849"/>
            <a:ext cx="9519316" cy="400110"/>
          </a:xfrm>
          <a:prstGeom prst="rect">
            <a:avLst/>
          </a:prstGeom>
        </p:spPr>
        <p:txBody>
          <a:bodyPr wrap="square">
            <a:spAutoFit/>
          </a:bodyPr>
          <a:lstStyle/>
          <a:p>
            <a:r>
              <a:rPr lang="fr-FR" sz="2000" b="1" dirty="0">
                <a:solidFill>
                  <a:srgbClr val="7F2172"/>
                </a:solidFill>
                <a:latin typeface="Arial Black" panose="020B0A04020102020204" pitchFamily="34" charset="0"/>
                <a:cs typeface="Arial" panose="020B0604020202020204" pitchFamily="34" charset="0"/>
              </a:rPr>
              <a:t>LA FORMATION</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81163" y="348880"/>
            <a:ext cx="1116246" cy="1025611"/>
          </a:xfrm>
          <a:prstGeom prst="rect">
            <a:avLst/>
          </a:prstGeom>
        </p:spPr>
      </p:pic>
    </p:spTree>
    <p:extLst>
      <p:ext uri="{BB962C8B-B14F-4D97-AF65-F5344CB8AC3E}">
        <p14:creationId xmlns:p14="http://schemas.microsoft.com/office/powerpoint/2010/main" val="3717831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Rectangle 8"/>
          <p:cNvSpPr/>
          <p:nvPr/>
        </p:nvSpPr>
        <p:spPr bwMode="auto">
          <a:xfrm>
            <a:off x="0" y="52298"/>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94165" y="1035218"/>
            <a:ext cx="9519316" cy="400110"/>
          </a:xfrm>
          <a:prstGeom prst="rect">
            <a:avLst/>
          </a:prstGeom>
        </p:spPr>
        <p:txBody>
          <a:bodyPr wrap="square">
            <a:spAutoFit/>
          </a:bodyPr>
          <a:lstStyle/>
          <a:p>
            <a:r>
              <a:rPr lang="fr-FR" sz="2000" b="1" dirty="0">
                <a:solidFill>
                  <a:srgbClr val="7F2172"/>
                </a:solidFill>
                <a:latin typeface="Arial Black" panose="020B0A04020102020204" pitchFamily="34" charset="0"/>
                <a:cs typeface="Arial" panose="020B0604020202020204" pitchFamily="34" charset="0"/>
              </a:rPr>
              <a:t>LA FORMATION</a:t>
            </a:r>
          </a:p>
        </p:txBody>
      </p:sp>
      <p:grpSp>
        <p:nvGrpSpPr>
          <p:cNvPr id="11" name="Groupe 10">
            <a:extLst>
              <a:ext uri="{FF2B5EF4-FFF2-40B4-BE49-F238E27FC236}">
                <a16:creationId xmlns:a16="http://schemas.microsoft.com/office/drawing/2014/main" id="{54BB0F40-637F-767E-387D-9C70A3846843}"/>
              </a:ext>
            </a:extLst>
          </p:cNvPr>
          <p:cNvGrpSpPr/>
          <p:nvPr/>
        </p:nvGrpSpPr>
        <p:grpSpPr>
          <a:xfrm>
            <a:off x="10157013" y="203407"/>
            <a:ext cx="1514125" cy="1504015"/>
            <a:chOff x="2860589" y="1212530"/>
            <a:chExt cx="3422822" cy="3398717"/>
          </a:xfrm>
        </p:grpSpPr>
        <p:pic>
          <p:nvPicPr>
            <p:cNvPr id="12" name="Image 11">
              <a:extLst>
                <a:ext uri="{FF2B5EF4-FFF2-40B4-BE49-F238E27FC236}">
                  <a16:creationId xmlns:a16="http://schemas.microsoft.com/office/drawing/2014/main" id="{47093ECB-C10D-E833-1B23-9EE113E1D4C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860589" y="1212530"/>
              <a:ext cx="3422822" cy="3398717"/>
            </a:xfrm>
            <a:prstGeom prst="rect">
              <a:avLst/>
            </a:prstGeom>
          </p:spPr>
        </p:pic>
        <p:pic>
          <p:nvPicPr>
            <p:cNvPr id="13" name="Google Shape;71;p15">
              <a:extLst>
                <a:ext uri="{FF2B5EF4-FFF2-40B4-BE49-F238E27FC236}">
                  <a16:creationId xmlns:a16="http://schemas.microsoft.com/office/drawing/2014/main" id="{CAB7C076-6497-75F0-D249-27A38DB2EA43}"/>
                </a:ext>
              </a:extLst>
            </p:cNvPr>
            <p:cNvPicPr preferRelativeResize="0"/>
            <p:nvPr/>
          </p:nvPicPr>
          <p:blipFill>
            <a:blip r:embed="rId4" cstate="print">
              <a:extLst>
                <a:ext uri="{28A0092B-C50C-407E-A947-70E740481C1C}">
                  <a14:useLocalDpi xmlns:a14="http://schemas.microsoft.com/office/drawing/2010/main"/>
                </a:ext>
              </a:extLst>
            </a:blip>
            <a:srcRect/>
            <a:stretch/>
          </p:blipFill>
          <p:spPr>
            <a:xfrm>
              <a:off x="3568008" y="1827400"/>
              <a:ext cx="2168978" cy="2168978"/>
            </a:xfrm>
            <a:prstGeom prst="ellipse">
              <a:avLst/>
            </a:prstGeom>
            <a:noFill/>
            <a:ln>
              <a:noFill/>
            </a:ln>
          </p:spPr>
        </p:pic>
      </p:grpSp>
      <p:sp>
        <p:nvSpPr>
          <p:cNvPr id="8" name="ZoneTexte 7">
            <a:extLst>
              <a:ext uri="{FF2B5EF4-FFF2-40B4-BE49-F238E27FC236}">
                <a16:creationId xmlns:a16="http://schemas.microsoft.com/office/drawing/2014/main" id="{0DA99B38-5A7F-CFA2-D028-0BAB77F83DD5}"/>
              </a:ext>
            </a:extLst>
          </p:cNvPr>
          <p:cNvSpPr txBox="1"/>
          <p:nvPr/>
        </p:nvSpPr>
        <p:spPr>
          <a:xfrm>
            <a:off x="708917" y="3136435"/>
            <a:ext cx="9448095" cy="1200329"/>
          </a:xfrm>
          <a:prstGeom prst="rect">
            <a:avLst/>
          </a:prstGeom>
          <a:noFill/>
        </p:spPr>
        <p:txBody>
          <a:bodyPr wrap="square">
            <a:spAutoFit/>
          </a:bodyPr>
          <a:lstStyle/>
          <a:p>
            <a:pPr marL="285750" indent="-285750" algn="just">
              <a:buFontTx/>
              <a:buChar char="-"/>
            </a:pPr>
            <a:r>
              <a:rPr lang="fr-FR" b="1" dirty="0">
                <a:solidFill>
                  <a:srgbClr val="EB6035"/>
                </a:solidFill>
                <a:latin typeface="Arial" panose="020B0604020202020204" pitchFamily="34" charset="0"/>
                <a:cs typeface="Arial" panose="020B0604020202020204" pitchFamily="34" charset="0"/>
              </a:rPr>
              <a:t>La formation est délivrée par des formateurs accrédités par PSSM France</a:t>
            </a:r>
            <a:r>
              <a:rPr lang="fr-FR" dirty="0">
                <a:latin typeface="Arial" panose="020B0604020202020204" pitchFamily="34" charset="0"/>
                <a:cs typeface="Arial" panose="020B0604020202020204" pitchFamily="34" charset="0"/>
              </a:rPr>
              <a:t> et des organismes de formation comme </a:t>
            </a:r>
            <a:r>
              <a:rPr lang="fr-FR" b="1" dirty="0">
                <a:latin typeface="Arial" panose="020B0604020202020204" pitchFamily="34" charset="0"/>
                <a:cs typeface="Arial" panose="020B0604020202020204" pitchFamily="34" charset="0"/>
              </a:rPr>
              <a:t>Alfapsy</a:t>
            </a:r>
            <a:r>
              <a:rPr lang="fr-FR" dirty="0">
                <a:latin typeface="Arial" panose="020B0604020202020204" pitchFamily="34" charset="0"/>
                <a:cs typeface="Arial" panose="020B0604020202020204" pitchFamily="34" charset="0"/>
              </a:rPr>
              <a:t> mobilisant ces formateurs.</a:t>
            </a:r>
          </a:p>
          <a:p>
            <a:pPr marL="285750" indent="-285750" algn="just">
              <a:buFontTx/>
              <a:buChar char="-"/>
            </a:pPr>
            <a:endParaRPr lang="fr-FR" b="1" dirty="0">
              <a:solidFill>
                <a:srgbClr val="EB6035"/>
              </a:solidFill>
              <a:latin typeface="Arial" panose="020B0604020202020204" pitchFamily="34" charset="0"/>
              <a:cs typeface="Arial" panose="020B0604020202020204" pitchFamily="34" charset="0"/>
            </a:endParaRPr>
          </a:p>
          <a:p>
            <a:pPr marL="285750" indent="-285750" algn="just">
              <a:buFontTx/>
              <a:buChar char="-"/>
            </a:pPr>
            <a:r>
              <a:rPr lang="fr-FR" b="1" dirty="0">
                <a:solidFill>
                  <a:srgbClr val="7F2172"/>
                </a:solidFill>
                <a:latin typeface="Arial" panose="020B0604020202020204" pitchFamily="34" charset="0"/>
                <a:cs typeface="Arial" panose="020B0604020202020204" pitchFamily="34" charset="0"/>
              </a:rPr>
              <a:t>Formation courte </a:t>
            </a:r>
            <a:r>
              <a:rPr lang="fr-FR" dirty="0">
                <a:latin typeface="Arial" panose="020B0604020202020204" pitchFamily="34" charset="0"/>
                <a:cs typeface="Arial" panose="020B0604020202020204" pitchFamily="34" charset="0"/>
              </a:rPr>
              <a:t>(14 heures)  en groupe de 8 personnes minimum, 16 maximum.</a:t>
            </a:r>
          </a:p>
        </p:txBody>
      </p:sp>
      <p:sp>
        <p:nvSpPr>
          <p:cNvPr id="14" name="ZoneTexte 13">
            <a:extLst>
              <a:ext uri="{FF2B5EF4-FFF2-40B4-BE49-F238E27FC236}">
                <a16:creationId xmlns:a16="http://schemas.microsoft.com/office/drawing/2014/main" id="{52B3DFE3-41EB-0D56-7E9F-9922E0FB9F17}"/>
              </a:ext>
            </a:extLst>
          </p:cNvPr>
          <p:cNvSpPr txBox="1"/>
          <p:nvPr/>
        </p:nvSpPr>
        <p:spPr>
          <a:xfrm>
            <a:off x="708917" y="4741490"/>
            <a:ext cx="9448096" cy="1200329"/>
          </a:xfrm>
          <a:prstGeom prst="rect">
            <a:avLst/>
          </a:prstGeom>
          <a:noFill/>
        </p:spPr>
        <p:txBody>
          <a:bodyPr wrap="square">
            <a:spAutoFit/>
          </a:bodyPr>
          <a:lstStyle/>
          <a:p>
            <a:pPr marL="285750" indent="-285750" algn="just">
              <a:buFontTx/>
              <a:buChar char="-"/>
            </a:pPr>
            <a:r>
              <a:rPr lang="fr-FR" b="1" dirty="0">
                <a:solidFill>
                  <a:srgbClr val="EB6035"/>
                </a:solidFill>
                <a:latin typeface="Arial" panose="020B0604020202020204" pitchFamily="34" charset="0"/>
                <a:cs typeface="Arial" panose="020B0604020202020204" pitchFamily="34" charset="0"/>
              </a:rPr>
              <a:t>PSSM France n’assure pas directement les formations de secouristes en santé mentale au public : </a:t>
            </a:r>
            <a:r>
              <a:rPr lang="fr-FR" dirty="0">
                <a:latin typeface="Arial" panose="020B0604020202020204" pitchFamily="34" charset="0"/>
                <a:cs typeface="Arial" panose="020B0604020202020204" pitchFamily="34" charset="0"/>
              </a:rPr>
              <a:t>l’association forme les formateurs, assure la mise à jour des supports de formation, délivre les attestations de secouristes français, édite et distribue les manuels PSSM, qui ne sont pas en vente libre.</a:t>
            </a:r>
          </a:p>
        </p:txBody>
      </p:sp>
      <p:sp>
        <p:nvSpPr>
          <p:cNvPr id="18" name="ZoneTexte 17">
            <a:extLst>
              <a:ext uri="{FF2B5EF4-FFF2-40B4-BE49-F238E27FC236}">
                <a16:creationId xmlns:a16="http://schemas.microsoft.com/office/drawing/2014/main" id="{BD2EEE60-88F6-04BA-EFC4-E5356244CC1C}"/>
              </a:ext>
            </a:extLst>
          </p:cNvPr>
          <p:cNvSpPr txBox="1"/>
          <p:nvPr/>
        </p:nvSpPr>
        <p:spPr>
          <a:xfrm>
            <a:off x="708917" y="2056582"/>
            <a:ext cx="9519316" cy="646331"/>
          </a:xfrm>
          <a:prstGeom prst="rect">
            <a:avLst/>
          </a:prstGeom>
          <a:noFill/>
        </p:spPr>
        <p:txBody>
          <a:bodyPr wrap="square">
            <a:spAutoFit/>
          </a:bodyPr>
          <a:lstStyle/>
          <a:p>
            <a:pPr marL="285750" indent="-285750" algn="just">
              <a:buClr>
                <a:srgbClr val="7F2172"/>
              </a:buClr>
              <a:buFontTx/>
              <a:buChar char="-"/>
            </a:pPr>
            <a:r>
              <a:rPr lang="fr-FR" b="1" dirty="0">
                <a:solidFill>
                  <a:srgbClr val="7F2172"/>
                </a:solidFill>
                <a:latin typeface="Arial" panose="020B0604020202020204" pitchFamily="34" charset="0"/>
                <a:cs typeface="Arial" panose="020B0604020202020204" pitchFamily="34" charset="0"/>
              </a:rPr>
              <a:t>Formation citoyenne</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elle s’adresse à tous :</a:t>
            </a:r>
          </a:p>
          <a:p>
            <a:pPr marL="268288" indent="-268288" algn="just">
              <a:buClr>
                <a:srgbClr val="7F2172"/>
              </a:buClr>
            </a:pPr>
            <a:r>
              <a:rPr lang="fr-FR" dirty="0">
                <a:latin typeface="Arial" panose="020B0604020202020204" pitchFamily="34" charset="0"/>
                <a:cs typeface="Arial" panose="020B0604020202020204" pitchFamily="34" charset="0"/>
              </a:rPr>
              <a:t>	c’est l’objet du programme Premiers Secours en Santé Mentale.</a:t>
            </a:r>
          </a:p>
        </p:txBody>
      </p:sp>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688990" y="5498756"/>
            <a:ext cx="1116246" cy="1025611"/>
          </a:xfrm>
          <a:prstGeom prst="rect">
            <a:avLst/>
          </a:prstGeom>
        </p:spPr>
      </p:pic>
    </p:spTree>
    <p:extLst>
      <p:ext uri="{BB962C8B-B14F-4D97-AF65-F5344CB8AC3E}">
        <p14:creationId xmlns:p14="http://schemas.microsoft.com/office/powerpoint/2010/main" val="42450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 name="Rectangle 18"/>
          <p:cNvSpPr/>
          <p:nvPr/>
        </p:nvSpPr>
        <p:spPr bwMode="auto">
          <a:xfrm>
            <a:off x="0" y="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233A7C37-4D99-50DD-8C42-2EC3386CEF2C}"/>
              </a:ext>
            </a:extLst>
          </p:cNvPr>
          <p:cNvSpPr txBox="1"/>
          <p:nvPr/>
        </p:nvSpPr>
        <p:spPr>
          <a:xfrm>
            <a:off x="558801" y="1206849"/>
            <a:ext cx="10880724" cy="1969770"/>
          </a:xfrm>
          <a:prstGeom prst="rect">
            <a:avLst/>
          </a:prstGeom>
          <a:noFill/>
        </p:spPr>
        <p:txBody>
          <a:bodyPr wrap="square" rtlCol="0">
            <a:spAutoFit/>
          </a:bodyPr>
          <a:lstStyle/>
          <a:p>
            <a:r>
              <a:rPr lang="fr-FR" sz="2000" b="1" dirty="0">
                <a:solidFill>
                  <a:srgbClr val="7F2172"/>
                </a:solidFill>
                <a:latin typeface="Arial Black" panose="020B0A04020102020204" pitchFamily="34" charset="0"/>
                <a:cs typeface="Arial Black" panose="020B0604020202020204" pitchFamily="34" charset="0"/>
              </a:rPr>
              <a:t>UNE COLLECTION COLORÉE POUR INFORMER ET DONNER ENVIE D’AGIR</a:t>
            </a:r>
          </a:p>
          <a:p>
            <a:endParaRPr lang="fr-FR" b="1" dirty="0">
              <a:solidFill>
                <a:srgbClr val="7F2172"/>
              </a:solidFill>
              <a:latin typeface="Arial Rounded MT Bold" panose="020F0704030504030204" pitchFamily="34" charset="0"/>
              <a:cs typeface="Arial Black" panose="020B0604020202020204" pitchFamily="34" charset="0"/>
            </a:endParaRPr>
          </a:p>
          <a:p>
            <a:pPr marL="171450" indent="-171450">
              <a:buFontTx/>
              <a:buChar char="-"/>
            </a:pPr>
            <a:r>
              <a:rPr lang="fr-FR" dirty="0">
                <a:latin typeface="Arial Rounded MT Bold" panose="020F0704030504030204" pitchFamily="34" charset="0"/>
                <a:cs typeface="Arial" panose="020B0604020202020204" pitchFamily="34" charset="0"/>
              </a:rPr>
              <a:t>La collection des « Carnets du secouriste en santé mentale » a été conçue pour proposer l’aide la plus adaptée aux personnes souffrant de troubles psychiques.</a:t>
            </a:r>
          </a:p>
          <a:p>
            <a:pPr marL="171450" indent="-171450">
              <a:buFontTx/>
              <a:buChar char="-"/>
            </a:pPr>
            <a:endParaRPr lang="fr-FR" dirty="0">
              <a:latin typeface="Arial Rounded MT Bold" panose="020F0704030504030204" pitchFamily="34" charset="0"/>
              <a:cs typeface="Arial" panose="020B0604020202020204" pitchFamily="34" charset="0"/>
            </a:endParaRPr>
          </a:p>
          <a:p>
            <a:pPr marL="171450" indent="-171450">
              <a:buFontTx/>
              <a:buChar char="-"/>
            </a:pPr>
            <a:r>
              <a:rPr lang="fr-FR" dirty="0">
                <a:latin typeface="Arial Rounded MT Bold" panose="020F0704030504030204" pitchFamily="34" charset="0"/>
                <a:cs typeface="Arial" panose="020B0604020202020204" pitchFamily="34" charset="0"/>
              </a:rPr>
              <a:t>PDF téléchargeables gratuitement </a:t>
            </a:r>
          </a:p>
          <a:p>
            <a:endParaRPr lang="fr-FR" sz="1200" dirty="0">
              <a:latin typeface="Arial Rounded MT Bold" panose="020F0704030504030204" pitchFamily="34" charset="0"/>
              <a:cs typeface="Arial" panose="020B0604020202020204" pitchFamily="34" charset="0"/>
            </a:endParaRPr>
          </a:p>
        </p:txBody>
      </p:sp>
      <p:grpSp>
        <p:nvGrpSpPr>
          <p:cNvPr id="12" name="Groupe 11">
            <a:extLst>
              <a:ext uri="{FF2B5EF4-FFF2-40B4-BE49-F238E27FC236}">
                <a16:creationId xmlns:a16="http://schemas.microsoft.com/office/drawing/2014/main" id="{058E56DA-88CA-BC69-96BE-B297662538DC}"/>
              </a:ext>
            </a:extLst>
          </p:cNvPr>
          <p:cNvGrpSpPr/>
          <p:nvPr/>
        </p:nvGrpSpPr>
        <p:grpSpPr>
          <a:xfrm>
            <a:off x="788189" y="3556189"/>
            <a:ext cx="10651336" cy="2413656"/>
            <a:chOff x="2675458" y="4807820"/>
            <a:chExt cx="8211915" cy="1807613"/>
          </a:xfrm>
        </p:grpSpPr>
        <p:pic>
          <p:nvPicPr>
            <p:cNvPr id="13" name="Image 12">
              <a:extLst>
                <a:ext uri="{FF2B5EF4-FFF2-40B4-BE49-F238E27FC236}">
                  <a16:creationId xmlns:a16="http://schemas.microsoft.com/office/drawing/2014/main" id="{50BDFD2B-1AEE-612E-F131-DFB1961A19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75458" y="4807820"/>
              <a:ext cx="1273712" cy="1801170"/>
            </a:xfrm>
            <a:prstGeom prst="rect">
              <a:avLst/>
            </a:prstGeom>
          </p:spPr>
        </p:pic>
        <p:pic>
          <p:nvPicPr>
            <p:cNvPr id="14" name="Image 13">
              <a:extLst>
                <a:ext uri="{FF2B5EF4-FFF2-40B4-BE49-F238E27FC236}">
                  <a16:creationId xmlns:a16="http://schemas.microsoft.com/office/drawing/2014/main" id="{7278568C-AB90-644C-217A-AF29BF083A5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66893" y="4814263"/>
              <a:ext cx="1269096" cy="1801170"/>
            </a:xfrm>
            <a:prstGeom prst="rect">
              <a:avLst/>
            </a:prstGeom>
          </p:spPr>
        </p:pic>
        <p:pic>
          <p:nvPicPr>
            <p:cNvPr id="15" name="Image 14">
              <a:extLst>
                <a:ext uri="{FF2B5EF4-FFF2-40B4-BE49-F238E27FC236}">
                  <a16:creationId xmlns:a16="http://schemas.microsoft.com/office/drawing/2014/main" id="{6824613F-54B5-3503-0F66-C2D1FF0891B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61587" y="4807820"/>
              <a:ext cx="1265329" cy="1807613"/>
            </a:xfrm>
            <a:prstGeom prst="rect">
              <a:avLst/>
            </a:prstGeom>
          </p:spPr>
        </p:pic>
        <p:pic>
          <p:nvPicPr>
            <p:cNvPr id="16" name="Image 15">
              <a:extLst>
                <a:ext uri="{FF2B5EF4-FFF2-40B4-BE49-F238E27FC236}">
                  <a16:creationId xmlns:a16="http://schemas.microsoft.com/office/drawing/2014/main" id="{70AE3208-A064-366D-A293-7047F9A0515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52514" y="4811041"/>
              <a:ext cx="1261221" cy="1801169"/>
            </a:xfrm>
            <a:prstGeom prst="rect">
              <a:avLst/>
            </a:prstGeom>
          </p:spPr>
        </p:pic>
        <p:pic>
          <p:nvPicPr>
            <p:cNvPr id="17" name="Image 16">
              <a:extLst>
                <a:ext uri="{FF2B5EF4-FFF2-40B4-BE49-F238E27FC236}">
                  <a16:creationId xmlns:a16="http://schemas.microsoft.com/office/drawing/2014/main" id="{9ADC1697-BA12-0724-2E06-B5FA98C081D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39333" y="4807820"/>
              <a:ext cx="1261221" cy="1801744"/>
            </a:xfrm>
            <a:prstGeom prst="rect">
              <a:avLst/>
            </a:prstGeom>
          </p:spPr>
        </p:pic>
        <p:pic>
          <p:nvPicPr>
            <p:cNvPr id="18" name="Image 17">
              <a:extLst>
                <a:ext uri="{FF2B5EF4-FFF2-40B4-BE49-F238E27FC236}">
                  <a16:creationId xmlns:a16="http://schemas.microsoft.com/office/drawing/2014/main" id="{87C4EBC4-D3CF-D849-7109-08ACAA74E66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26152" y="4807820"/>
              <a:ext cx="1261221" cy="1807613"/>
            </a:xfrm>
            <a:prstGeom prst="rect">
              <a:avLst/>
            </a:prstGeom>
          </p:spPr>
        </p:pic>
      </p:grpSp>
      <p:sp>
        <p:nvSpPr>
          <p:cNvPr id="3" name="Rectangle 2"/>
          <p:cNvSpPr/>
          <p:nvPr/>
        </p:nvSpPr>
        <p:spPr>
          <a:xfrm>
            <a:off x="5566563" y="2882595"/>
            <a:ext cx="3901261" cy="369332"/>
          </a:xfrm>
          <a:prstGeom prst="rect">
            <a:avLst/>
          </a:prstGeom>
        </p:spPr>
        <p:txBody>
          <a:bodyPr wrap="none">
            <a:spAutoFit/>
          </a:bodyPr>
          <a:lstStyle/>
          <a:p>
            <a:r>
              <a:rPr lang="fr-FR" dirty="0">
                <a:hlinkClick r:id="rId9"/>
              </a:rPr>
              <a:t>https://www.pssmfrance.fr/ressources/</a:t>
            </a:r>
            <a:endParaRPr lang="fr-FR" dirty="0"/>
          </a:p>
        </p:txBody>
      </p:sp>
      <p:pic>
        <p:nvPicPr>
          <p:cNvPr id="20" name="Image 19"/>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10881402" y="181238"/>
            <a:ext cx="1116246" cy="1025611"/>
          </a:xfrm>
          <a:prstGeom prst="rect">
            <a:avLst/>
          </a:prstGeom>
        </p:spPr>
      </p:pic>
    </p:spTree>
    <p:extLst>
      <p:ext uri="{BB962C8B-B14F-4D97-AF65-F5344CB8AC3E}">
        <p14:creationId xmlns:p14="http://schemas.microsoft.com/office/powerpoint/2010/main" val="3970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5DA7F56-9A2A-E399-49C0-273FB290CB4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13418"/>
          <a:stretch/>
        </p:blipFill>
        <p:spPr>
          <a:xfrm>
            <a:off x="1222513" y="2087418"/>
            <a:ext cx="2496127" cy="2161197"/>
          </a:xfrm>
          <a:prstGeom prst="rect">
            <a:avLst/>
          </a:prstGeom>
        </p:spPr>
      </p:pic>
      <p:pic>
        <p:nvPicPr>
          <p:cNvPr id="8" name="Image 7">
            <a:extLst>
              <a:ext uri="{FF2B5EF4-FFF2-40B4-BE49-F238E27FC236}">
                <a16:creationId xmlns:a16="http://schemas.microsoft.com/office/drawing/2014/main" id="{03CE8B7C-DCE3-CEBE-A26C-FC522CC8E8D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3418"/>
          <a:stretch/>
        </p:blipFill>
        <p:spPr>
          <a:xfrm>
            <a:off x="3914913" y="2087418"/>
            <a:ext cx="2496127" cy="2161197"/>
          </a:xfrm>
          <a:prstGeom prst="rect">
            <a:avLst/>
          </a:prstGeom>
        </p:spPr>
      </p:pic>
      <p:pic>
        <p:nvPicPr>
          <p:cNvPr id="9" name="Image 8">
            <a:extLst>
              <a:ext uri="{FF2B5EF4-FFF2-40B4-BE49-F238E27FC236}">
                <a16:creationId xmlns:a16="http://schemas.microsoft.com/office/drawing/2014/main" id="{AEB1051F-844C-615F-A025-6E81F1973AB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13418"/>
          <a:stretch/>
        </p:blipFill>
        <p:spPr>
          <a:xfrm>
            <a:off x="6607313" y="2087418"/>
            <a:ext cx="2496127" cy="2161197"/>
          </a:xfrm>
          <a:prstGeom prst="rect">
            <a:avLst/>
          </a:prstGeom>
        </p:spPr>
      </p:pic>
      <p:pic>
        <p:nvPicPr>
          <p:cNvPr id="10" name="Image 9">
            <a:extLst>
              <a:ext uri="{FF2B5EF4-FFF2-40B4-BE49-F238E27FC236}">
                <a16:creationId xmlns:a16="http://schemas.microsoft.com/office/drawing/2014/main" id="{C9F39D3A-E431-E7E2-85A8-B45103DD87CB}"/>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3418"/>
          <a:stretch/>
        </p:blipFill>
        <p:spPr>
          <a:xfrm>
            <a:off x="9299713" y="2087418"/>
            <a:ext cx="2496127" cy="2161198"/>
          </a:xfrm>
          <a:prstGeom prst="rect">
            <a:avLst/>
          </a:prstGeom>
        </p:spPr>
      </p:pic>
      <p:pic>
        <p:nvPicPr>
          <p:cNvPr id="11" name="Image 10">
            <a:extLst>
              <a:ext uri="{FF2B5EF4-FFF2-40B4-BE49-F238E27FC236}">
                <a16:creationId xmlns:a16="http://schemas.microsoft.com/office/drawing/2014/main" id="{A1C99346-5B32-9F8F-92C8-2CF8DA3556B4}"/>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b="13418"/>
          <a:stretch/>
        </p:blipFill>
        <p:spPr>
          <a:xfrm>
            <a:off x="1222512" y="4377714"/>
            <a:ext cx="2496127" cy="2161198"/>
          </a:xfrm>
          <a:prstGeom prst="rect">
            <a:avLst/>
          </a:prstGeom>
        </p:spPr>
      </p:pic>
      <p:pic>
        <p:nvPicPr>
          <p:cNvPr id="12" name="Image 11">
            <a:extLst>
              <a:ext uri="{FF2B5EF4-FFF2-40B4-BE49-F238E27FC236}">
                <a16:creationId xmlns:a16="http://schemas.microsoft.com/office/drawing/2014/main" id="{3EB1217C-E500-8DFD-DF29-75CA84DDEBC8}"/>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b="13418"/>
          <a:stretch/>
        </p:blipFill>
        <p:spPr>
          <a:xfrm>
            <a:off x="3889936" y="4377715"/>
            <a:ext cx="2496127" cy="2161197"/>
          </a:xfrm>
          <a:prstGeom prst="rect">
            <a:avLst/>
          </a:prstGeom>
        </p:spPr>
      </p:pic>
      <p:pic>
        <p:nvPicPr>
          <p:cNvPr id="13" name="Image 12">
            <a:extLst>
              <a:ext uri="{FF2B5EF4-FFF2-40B4-BE49-F238E27FC236}">
                <a16:creationId xmlns:a16="http://schemas.microsoft.com/office/drawing/2014/main" id="{4D0ACAE4-4CA4-E6B3-F24A-35DFE99CB748}"/>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b="13418"/>
          <a:stretch/>
        </p:blipFill>
        <p:spPr>
          <a:xfrm>
            <a:off x="6607311" y="4377715"/>
            <a:ext cx="2496127" cy="2161197"/>
          </a:xfrm>
          <a:prstGeom prst="rect">
            <a:avLst/>
          </a:prstGeom>
        </p:spPr>
      </p:pic>
      <p:pic>
        <p:nvPicPr>
          <p:cNvPr id="14" name="Image 13">
            <a:extLst>
              <a:ext uri="{FF2B5EF4-FFF2-40B4-BE49-F238E27FC236}">
                <a16:creationId xmlns:a16="http://schemas.microsoft.com/office/drawing/2014/main" id="{46E0C298-B60E-BEB0-654E-CD56142B4330}"/>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b="13418"/>
          <a:stretch/>
        </p:blipFill>
        <p:spPr>
          <a:xfrm>
            <a:off x="9324686" y="4377715"/>
            <a:ext cx="2496127" cy="2161197"/>
          </a:xfrm>
          <a:prstGeom prst="rect">
            <a:avLst/>
          </a:prstGeom>
        </p:spPr>
      </p:pic>
      <p:sp>
        <p:nvSpPr>
          <p:cNvPr id="15" name="ZoneTexte 14">
            <a:extLst>
              <a:ext uri="{FF2B5EF4-FFF2-40B4-BE49-F238E27FC236}">
                <a16:creationId xmlns:a16="http://schemas.microsoft.com/office/drawing/2014/main" id="{E3D4EED5-8D99-21D3-93FA-8495076F97D8}"/>
              </a:ext>
            </a:extLst>
          </p:cNvPr>
          <p:cNvSpPr txBox="1"/>
          <p:nvPr/>
        </p:nvSpPr>
        <p:spPr>
          <a:xfrm>
            <a:off x="1473694" y="1034473"/>
            <a:ext cx="5525872" cy="461665"/>
          </a:xfrm>
          <a:prstGeom prst="rect">
            <a:avLst/>
          </a:prstGeom>
          <a:noFill/>
        </p:spPr>
        <p:txBody>
          <a:bodyPr wrap="none" rtlCol="0">
            <a:spAutoFit/>
          </a:bodyPr>
          <a:lstStyle/>
          <a:p>
            <a:r>
              <a:rPr lang="fr-FR" sz="2400" b="1" dirty="0">
                <a:latin typeface="Arial Black" panose="020B0604020202020204" pitchFamily="34" charset="0"/>
                <a:cs typeface="Arial Black" panose="020B0604020202020204" pitchFamily="34" charset="0"/>
              </a:rPr>
              <a:t>LA PRESSE EN PARLE (extraits)</a:t>
            </a:r>
          </a:p>
        </p:txBody>
      </p:sp>
      <p:sp>
        <p:nvSpPr>
          <p:cNvPr id="16" name="ZoneTexte 15">
            <a:extLst>
              <a:ext uri="{FF2B5EF4-FFF2-40B4-BE49-F238E27FC236}">
                <a16:creationId xmlns:a16="http://schemas.microsoft.com/office/drawing/2014/main" id="{02CF54E7-D56F-C6FD-8035-21FF1FD5C8B0}"/>
              </a:ext>
            </a:extLst>
          </p:cNvPr>
          <p:cNvSpPr txBox="1"/>
          <p:nvPr/>
        </p:nvSpPr>
        <p:spPr>
          <a:xfrm>
            <a:off x="1570365" y="927649"/>
            <a:ext cx="427768" cy="106824"/>
          </a:xfrm>
          <a:prstGeom prst="rect">
            <a:avLst/>
          </a:prstGeom>
          <a:solidFill>
            <a:srgbClr val="6E2767"/>
          </a:solidFill>
        </p:spPr>
        <p:txBody>
          <a:bodyPr wrap="square" rtlCol="0">
            <a:spAutoFit/>
          </a:bodyPr>
          <a:lstStyle/>
          <a:p>
            <a:endParaRPr lang="fr-FR" dirty="0"/>
          </a:p>
        </p:txBody>
      </p:sp>
      <p:pic>
        <p:nvPicPr>
          <p:cNvPr id="17" name="Image 16"/>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10572749" y="408742"/>
            <a:ext cx="1116246" cy="1025611"/>
          </a:xfrm>
          <a:prstGeom prst="rect">
            <a:avLst/>
          </a:prstGeom>
        </p:spPr>
      </p:pic>
    </p:spTree>
    <p:extLst>
      <p:ext uri="{BB962C8B-B14F-4D97-AF65-F5344CB8AC3E}">
        <p14:creationId xmlns:p14="http://schemas.microsoft.com/office/powerpoint/2010/main" val="1554920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ZoneTexte 6">
            <a:extLst>
              <a:ext uri="{FF2B5EF4-FFF2-40B4-BE49-F238E27FC236}">
                <a16:creationId xmlns:a16="http://schemas.microsoft.com/office/drawing/2014/main" id="{20E2175F-1FB1-31F4-445D-E6E0E5028DE4}"/>
              </a:ext>
            </a:extLst>
          </p:cNvPr>
          <p:cNvSpPr txBox="1"/>
          <p:nvPr/>
        </p:nvSpPr>
        <p:spPr>
          <a:xfrm>
            <a:off x="1988820" y="2757714"/>
            <a:ext cx="8176823" cy="1200329"/>
          </a:xfrm>
          <a:prstGeom prst="rect">
            <a:avLst/>
          </a:prstGeom>
          <a:noFill/>
        </p:spPr>
        <p:txBody>
          <a:bodyPr wrap="square" rtlCol="0">
            <a:spAutoFit/>
          </a:bodyPr>
          <a:lstStyle/>
          <a:p>
            <a:pPr algn="ctr"/>
            <a:r>
              <a:rPr lang="fr-FR" sz="3600" b="1" dirty="0">
                <a:solidFill>
                  <a:srgbClr val="EB6035"/>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Quelles</a:t>
            </a:r>
            <a:r>
              <a:rPr lang="fr-FR" sz="2400" b="1" dirty="0">
                <a:latin typeface="Arial Rounded MT Bold" panose="020F0704030504030204" pitchFamily="34" charset="0"/>
                <a:cs typeface="Arial" panose="020B0604020202020204" pitchFamily="34" charset="0"/>
              </a:rPr>
              <a:t> </a:t>
            </a:r>
            <a:r>
              <a:rPr lang="fr-FR" sz="3600" b="1" dirty="0">
                <a:solidFill>
                  <a:srgbClr val="EB6035"/>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actions pour prendre soin de soi en attendant de faire la formation? </a:t>
            </a:r>
          </a:p>
        </p:txBody>
      </p:sp>
      <p:sp>
        <p:nvSpPr>
          <p:cNvPr id="4" name="Rectangle 3"/>
          <p:cNvSpPr/>
          <p:nvPr/>
        </p:nvSpPr>
        <p:spPr bwMode="auto">
          <a:xfrm>
            <a:off x="0" y="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382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a:extLst>
              <a:ext uri="{FF2B5EF4-FFF2-40B4-BE49-F238E27FC236}">
                <a16:creationId xmlns:a16="http://schemas.microsoft.com/office/drawing/2014/main" id="{509BF599-FF1A-48B3-A148-87249DE551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46949" y="425884"/>
            <a:ext cx="2635964" cy="1940129"/>
          </a:xfrm>
          <a:prstGeom prst="rect">
            <a:avLst/>
          </a:prstGeom>
        </p:spPr>
      </p:pic>
      <p:sp>
        <p:nvSpPr>
          <p:cNvPr id="2" name="Rectangle 1">
            <a:extLst>
              <a:ext uri="{FF2B5EF4-FFF2-40B4-BE49-F238E27FC236}">
                <a16:creationId xmlns:a16="http://schemas.microsoft.com/office/drawing/2014/main" id="{4CACB4BA-5582-6BAC-FE4A-F87B6CEC0364}"/>
              </a:ext>
            </a:extLst>
          </p:cNvPr>
          <p:cNvSpPr/>
          <p:nvPr/>
        </p:nvSpPr>
        <p:spPr bwMode="auto">
          <a:xfrm>
            <a:off x="2653999" y="4945495"/>
            <a:ext cx="4287289" cy="707886"/>
          </a:xfrm>
          <a:prstGeom prst="rect">
            <a:avLst/>
          </a:prstGeom>
        </p:spPr>
        <p:txBody>
          <a:bodyPr wrap="square">
            <a:spAutoFit/>
          </a:bodyPr>
          <a:lstStyle/>
          <a:p>
            <a:r>
              <a:rPr lang="fr-FR" sz="2000" dirty="0" smtClean="0"/>
              <a:t>Ressources canadiennes </a:t>
            </a:r>
          </a:p>
          <a:p>
            <a:r>
              <a:rPr lang="fr-FR" sz="2000" dirty="0" smtClean="0"/>
              <a:t>www</a:t>
            </a:r>
            <a:r>
              <a:rPr lang="fr-FR" sz="2000" dirty="0"/>
              <a:t>. Etre bien dans sa </a:t>
            </a:r>
            <a:r>
              <a:rPr lang="fr-FR" sz="2000" dirty="0" smtClean="0"/>
              <a:t>tête.ca </a:t>
            </a:r>
            <a:endParaRPr lang="fr-FR" sz="2000" dirty="0"/>
          </a:p>
        </p:txBody>
      </p:sp>
      <p:sp>
        <p:nvSpPr>
          <p:cNvPr id="6" name="Rectangle 5"/>
          <p:cNvSpPr/>
          <p:nvPr/>
        </p:nvSpPr>
        <p:spPr bwMode="auto">
          <a:xfrm>
            <a:off x="0" y="12919"/>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E86725B1-DC8A-4A13-B459-91CE16A19D0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a:off x="7739833" y="2567722"/>
            <a:ext cx="2643080" cy="1875393"/>
          </a:xfrm>
          <a:prstGeom prst="rect">
            <a:avLst/>
          </a:prstGeom>
        </p:spPr>
      </p:pic>
      <p:pic>
        <p:nvPicPr>
          <p:cNvPr id="7" name="Image 6">
            <a:extLst>
              <a:ext uri="{FF2B5EF4-FFF2-40B4-BE49-F238E27FC236}">
                <a16:creationId xmlns:a16="http://schemas.microsoft.com/office/drawing/2014/main" id="{8A2B5C5F-B89E-4F6B-AD5A-13D42E6162F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4812956" y="425884"/>
            <a:ext cx="2635964" cy="1940129"/>
          </a:xfrm>
          <a:prstGeom prst="rect">
            <a:avLst/>
          </a:prstGeom>
        </p:spPr>
      </p:pic>
      <p:pic>
        <p:nvPicPr>
          <p:cNvPr id="8" name="Image 7">
            <a:extLst>
              <a:ext uri="{FF2B5EF4-FFF2-40B4-BE49-F238E27FC236}">
                <a16:creationId xmlns:a16="http://schemas.microsoft.com/office/drawing/2014/main" id="{9BE32B49-EF1C-4BA3-8494-5620D0D2C9E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bwMode="auto">
          <a:xfrm>
            <a:off x="4797644" y="2567722"/>
            <a:ext cx="2666587" cy="1834345"/>
          </a:xfrm>
          <a:prstGeom prst="rect">
            <a:avLst/>
          </a:prstGeom>
        </p:spPr>
      </p:pic>
      <p:pic>
        <p:nvPicPr>
          <p:cNvPr id="9" name="Image 8">
            <a:extLst>
              <a:ext uri="{FF2B5EF4-FFF2-40B4-BE49-F238E27FC236}">
                <a16:creationId xmlns:a16="http://schemas.microsoft.com/office/drawing/2014/main" id="{B34869FF-1355-4F76-BD07-74794E2463A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bwMode="auto">
          <a:xfrm>
            <a:off x="1868244" y="2579859"/>
            <a:ext cx="2734316" cy="1863256"/>
          </a:xfrm>
          <a:prstGeom prst="rect">
            <a:avLst/>
          </a:prstGeom>
        </p:spPr>
      </p:pic>
      <p:pic>
        <p:nvPicPr>
          <p:cNvPr id="10" name="Image 9">
            <a:extLst>
              <a:ext uri="{FF2B5EF4-FFF2-40B4-BE49-F238E27FC236}">
                <a16:creationId xmlns:a16="http://schemas.microsoft.com/office/drawing/2014/main" id="{425E36BD-C065-4233-BD1F-673C73A1466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bwMode="auto">
          <a:xfrm>
            <a:off x="1868244" y="425884"/>
            <a:ext cx="2734316" cy="1940129"/>
          </a:xfrm>
          <a:prstGeom prst="rect">
            <a:avLst/>
          </a:prstGeom>
        </p:spPr>
      </p:pic>
      <p:pic>
        <p:nvPicPr>
          <p:cNvPr id="11" name="Image 10">
            <a:extLst>
              <a:ext uri="{FF2B5EF4-FFF2-40B4-BE49-F238E27FC236}">
                <a16:creationId xmlns:a16="http://schemas.microsoft.com/office/drawing/2014/main" id="{6B35A5F0-4E8B-4C7D-8CCE-C575C555312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bwMode="auto">
          <a:xfrm>
            <a:off x="7739833" y="4644824"/>
            <a:ext cx="2643080" cy="1875393"/>
          </a:xfrm>
          <a:prstGeom prst="rect">
            <a:avLst/>
          </a:prstGeom>
        </p:spPr>
      </p:pic>
    </p:spTree>
    <p:extLst>
      <p:ext uri="{BB962C8B-B14F-4D97-AF65-F5344CB8AC3E}">
        <p14:creationId xmlns:p14="http://schemas.microsoft.com/office/powerpoint/2010/main" val="428410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250"/>
                                        <p:tgtEl>
                                          <p:spTgt spid="5"/>
                                        </p:tgtEl>
                                      </p:cBhvr>
                                    </p:animEffect>
                                  </p:childTnLst>
                                </p:cTn>
                              </p:par>
                            </p:childTnLst>
                          </p:cTn>
                        </p:par>
                        <p:par>
                          <p:cTn id="15" fill="hold">
                            <p:stCondLst>
                              <p:cond delay="275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250" fill="hold"/>
                                        <p:tgtEl>
                                          <p:spTgt spid="7"/>
                                        </p:tgtEl>
                                        <p:attrNameLst>
                                          <p:attrName>ppt_w</p:attrName>
                                        </p:attrNameLst>
                                      </p:cBhvr>
                                      <p:tavLst>
                                        <p:tav tm="0">
                                          <p:val>
                                            <p:fltVal val="0"/>
                                          </p:val>
                                        </p:tav>
                                        <p:tav tm="100000">
                                          <p:val>
                                            <p:strVal val="#ppt_w"/>
                                          </p:val>
                                        </p:tav>
                                      </p:tavLst>
                                    </p:anim>
                                    <p:anim calcmode="lin" valueType="num">
                                      <p:cBhvr>
                                        <p:cTn id="19" dur="1250" fill="hold"/>
                                        <p:tgtEl>
                                          <p:spTgt spid="7"/>
                                        </p:tgtEl>
                                        <p:attrNameLst>
                                          <p:attrName>ppt_h</p:attrName>
                                        </p:attrNameLst>
                                      </p:cBhvr>
                                      <p:tavLst>
                                        <p:tav tm="0">
                                          <p:val>
                                            <p:fltVal val="0"/>
                                          </p:val>
                                        </p:tav>
                                        <p:tav tm="100000">
                                          <p:val>
                                            <p:strVal val="#ppt_h"/>
                                          </p:val>
                                        </p:tav>
                                      </p:tavLst>
                                    </p:anim>
                                    <p:animEffect transition="in" filter="fade">
                                      <p:cBhvr>
                                        <p:cTn id="20" dur="1250"/>
                                        <p:tgtEl>
                                          <p:spTgt spid="7"/>
                                        </p:tgtEl>
                                      </p:cBhvr>
                                    </p:animEffect>
                                  </p:childTnLst>
                                </p:cTn>
                              </p:par>
                            </p:childTnLst>
                          </p:cTn>
                        </p:par>
                        <p:par>
                          <p:cTn id="21" fill="hold">
                            <p:stCondLst>
                              <p:cond delay="4000"/>
                            </p:stCondLst>
                            <p:childTnLst>
                              <p:par>
                                <p:cTn id="22" presetID="6" presetClass="entr" presetSubtype="1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par>
                          <p:cTn id="25" fill="hold">
                            <p:stCondLst>
                              <p:cond delay="6000"/>
                            </p:stCondLst>
                            <p:childTnLst>
                              <p:par>
                                <p:cTn id="26" presetID="21"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par>
                          <p:cTn id="29" fill="hold">
                            <p:stCondLst>
                              <p:cond delay="8000"/>
                            </p:stCondLst>
                            <p:childTnLst>
                              <p:par>
                                <p:cTn id="30" presetID="14" presetClass="entr" presetSubtype="1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1500"/>
                                        <p:tgtEl>
                                          <p:spTgt spid="10"/>
                                        </p:tgtEl>
                                      </p:cBhvr>
                                    </p:animEffect>
                                  </p:childTnLst>
                                </p:cTn>
                              </p:par>
                            </p:childTnLst>
                          </p:cTn>
                        </p:par>
                        <p:par>
                          <p:cTn id="33" fill="hold">
                            <p:stCondLst>
                              <p:cond delay="9500"/>
                            </p:stCondLst>
                            <p:childTnLst>
                              <p:par>
                                <p:cTn id="34" presetID="13" presetClass="entr" presetSubtype="3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plus(out)">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847491" y="1724056"/>
            <a:ext cx="10391448" cy="4062651"/>
          </a:xfrm>
          <a:prstGeom prst="rect">
            <a:avLst/>
          </a:prstGeom>
        </p:spPr>
        <p:txBody>
          <a:bodyPr wrap="square">
            <a:spAutoFit/>
          </a:bodyPr>
          <a:lstStyle/>
          <a:p>
            <a:pPr>
              <a:lnSpc>
                <a:spcPct val="150000"/>
              </a:lnSpc>
            </a:pPr>
            <a:r>
              <a:rPr lang="fr-FR" sz="2800" b="1" dirty="0">
                <a:solidFill>
                  <a:srgbClr val="EB6035"/>
                </a:solidFill>
                <a:effectLst>
                  <a:outerShdw blurRad="38100" dist="38100" dir="2700000" algn="tl">
                    <a:srgbClr val="000000">
                      <a:alpha val="43137"/>
                    </a:srgbClr>
                  </a:outerShdw>
                </a:effectLst>
                <a:cs typeface="Arial Black" panose="020B0604020202020204" pitchFamily="34" charset="0"/>
              </a:rPr>
              <a:t>F</a:t>
            </a:r>
            <a:r>
              <a:rPr lang="fr-FR" sz="2800" b="1" dirty="0" smtClean="0">
                <a:solidFill>
                  <a:srgbClr val="EB6035"/>
                </a:solidFill>
                <a:effectLst>
                  <a:outerShdw blurRad="38100" dist="38100" dir="2700000" algn="tl">
                    <a:srgbClr val="000000">
                      <a:alpha val="43137"/>
                    </a:srgbClr>
                  </a:outerShdw>
                </a:effectLst>
                <a:cs typeface="Arial Black" panose="020B0604020202020204" pitchFamily="34" charset="0"/>
              </a:rPr>
              <a:t>aux :</a:t>
            </a:r>
            <a:r>
              <a:rPr lang="fr-FR" sz="2000" b="1" dirty="0" smtClean="0">
                <a:solidFill>
                  <a:srgbClr val="EB6035"/>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 </a:t>
            </a:r>
            <a:r>
              <a:rPr lang="fr-FR" sz="2400" dirty="0" smtClean="0">
                <a:cs typeface="Arial" panose="020B0604020202020204" pitchFamily="34" charset="0"/>
              </a:rPr>
              <a:t>Les </a:t>
            </a:r>
            <a:r>
              <a:rPr lang="fr-FR" sz="2400" dirty="0">
                <a:cs typeface="Arial" panose="020B0604020202020204" pitchFamily="34" charset="0"/>
              </a:rPr>
              <a:t>personnes ayant fait l’expérience de la maladie psychique ainsi que les professionnels s’accordent à dire que </a:t>
            </a:r>
            <a:r>
              <a:rPr lang="fr-FR" sz="2400" b="1" dirty="0">
                <a:cs typeface="Arial" panose="020B0604020202020204" pitchFamily="34" charset="0"/>
              </a:rPr>
              <a:t>la décision </a:t>
            </a:r>
            <a:r>
              <a:rPr lang="fr-FR" sz="2400" dirty="0">
                <a:cs typeface="Arial" panose="020B0604020202020204" pitchFamily="34" charset="0"/>
              </a:rPr>
              <a:t>de ne pas aller voir un professionnel </a:t>
            </a:r>
            <a:r>
              <a:rPr lang="fr-FR" sz="2400" b="1" dirty="0">
                <a:cs typeface="Arial" panose="020B0604020202020204" pitchFamily="34" charset="0"/>
              </a:rPr>
              <a:t>doit être respectée sauf</a:t>
            </a:r>
            <a:r>
              <a:rPr lang="fr-FR" sz="2400" dirty="0">
                <a:cs typeface="Arial" panose="020B0604020202020204" pitchFamily="34" charset="0"/>
              </a:rPr>
              <a:t> s’il y a un </a:t>
            </a:r>
            <a:r>
              <a:rPr lang="fr-FR" sz="2400" b="1" dirty="0">
                <a:cs typeface="Arial" panose="020B0604020202020204" pitchFamily="34" charset="0"/>
              </a:rPr>
              <a:t>risque</a:t>
            </a:r>
            <a:r>
              <a:rPr lang="fr-FR" sz="2400" dirty="0">
                <a:cs typeface="Arial" panose="020B0604020202020204" pitchFamily="34" charset="0"/>
              </a:rPr>
              <a:t> que la personne se fasse du mal à elle-même ou aux autres…</a:t>
            </a:r>
          </a:p>
          <a:p>
            <a:pPr algn="just">
              <a:lnSpc>
                <a:spcPct val="150000"/>
              </a:lnSpc>
            </a:pPr>
            <a:r>
              <a:rPr lang="fr-FR" sz="2400" dirty="0" smtClean="0">
                <a:cs typeface="Arial" panose="020B0604020202020204" pitchFamily="34" charset="0"/>
              </a:rPr>
              <a:t>           Il </a:t>
            </a:r>
            <a:r>
              <a:rPr lang="fr-FR" sz="2400" dirty="0">
                <a:cs typeface="Arial" panose="020B0604020202020204" pitchFamily="34" charset="0"/>
              </a:rPr>
              <a:t>est cependant important d’</a:t>
            </a:r>
            <a:r>
              <a:rPr lang="fr-FR" sz="2400" b="1" dirty="0">
                <a:cs typeface="Arial" panose="020B0604020202020204" pitchFamily="34" charset="0"/>
              </a:rPr>
              <a:t>explorer avec la </a:t>
            </a:r>
            <a:r>
              <a:rPr lang="fr-FR" sz="2400" b="1" dirty="0" smtClean="0">
                <a:cs typeface="Arial" panose="020B0604020202020204" pitchFamily="34" charset="0"/>
              </a:rPr>
              <a:t>personne </a:t>
            </a:r>
            <a:r>
              <a:rPr lang="fr-FR" sz="2400" b="1" dirty="0">
                <a:cs typeface="Arial" panose="020B0604020202020204" pitchFamily="34" charset="0"/>
              </a:rPr>
              <a:t>les freins </a:t>
            </a:r>
            <a:r>
              <a:rPr lang="fr-FR" sz="2400" dirty="0">
                <a:cs typeface="Arial" panose="020B0604020202020204" pitchFamily="34" charset="0"/>
              </a:rPr>
              <a:t>qui lui font refuser cette aide (coût, peur de ne pas s’entendre ou être </a:t>
            </a:r>
            <a:r>
              <a:rPr lang="fr-FR" sz="2400" dirty="0" smtClean="0">
                <a:cs typeface="Arial" panose="020B0604020202020204" pitchFamily="34" charset="0"/>
              </a:rPr>
              <a:t>comprise </a:t>
            </a:r>
            <a:r>
              <a:rPr lang="fr-FR" sz="2400" dirty="0">
                <a:cs typeface="Arial" panose="020B0604020202020204" pitchFamily="34" charset="0"/>
              </a:rPr>
              <a:t>par </a:t>
            </a:r>
            <a:r>
              <a:rPr lang="fr-FR" sz="2400" dirty="0" smtClean="0">
                <a:cs typeface="Arial" panose="020B0604020202020204" pitchFamily="34" charset="0"/>
              </a:rPr>
              <a:t>les professionnels</a:t>
            </a:r>
            <a:r>
              <a:rPr lang="fr-FR" sz="2400" dirty="0">
                <a:cs typeface="Arial" panose="020B0604020202020204" pitchFamily="34" charset="0"/>
              </a:rPr>
              <a:t>, peur de l’hospitalisation,…).</a:t>
            </a:r>
          </a:p>
        </p:txBody>
      </p:sp>
      <p:sp>
        <p:nvSpPr>
          <p:cNvPr id="2" name="Flèche droite 1"/>
          <p:cNvSpPr/>
          <p:nvPr/>
        </p:nvSpPr>
        <p:spPr>
          <a:xfrm>
            <a:off x="994410" y="4247491"/>
            <a:ext cx="462301" cy="203254"/>
          </a:xfrm>
          <a:prstGeom prst="rightArrow">
            <a:avLst/>
          </a:prstGeom>
          <a:solidFill>
            <a:srgbClr val="7F2172"/>
          </a:solidFill>
          <a:ln>
            <a:solidFill>
              <a:srgbClr val="7F2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bwMode="auto">
          <a:xfrm>
            <a:off x="0" y="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701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1463419" y="2858946"/>
            <a:ext cx="9365513" cy="1569660"/>
          </a:xfrm>
          <a:prstGeom prst="rect">
            <a:avLst/>
          </a:prstGeom>
        </p:spPr>
        <p:txBody>
          <a:bodyPr wrap="none">
            <a:spAutoFit/>
          </a:bodyPr>
          <a:lstStyle/>
          <a:p>
            <a:r>
              <a:rPr lang="fr-FR" sz="3200" dirty="0">
                <a:cs typeface="Arial" panose="020B0604020202020204" pitchFamily="34" charset="0"/>
              </a:rPr>
              <a:t>La schizophrénie, c’est avoir une “double personnalité</a:t>
            </a:r>
            <a:r>
              <a:rPr lang="fr-FR" sz="3200" dirty="0" smtClean="0">
                <a:cs typeface="Arial" panose="020B0604020202020204" pitchFamily="34" charset="0"/>
              </a:rPr>
              <a:t>”.</a:t>
            </a:r>
          </a:p>
          <a:p>
            <a:pPr algn="ctr"/>
            <a:r>
              <a:rPr lang="fr-FR" sz="3200" b="1" dirty="0">
                <a:solidFill>
                  <a:srgbClr val="EB6035"/>
                </a:solidFill>
                <a:effectLst>
                  <a:outerShdw blurRad="38100" dist="38100" dir="2700000" algn="tl">
                    <a:srgbClr val="000000">
                      <a:alpha val="43137"/>
                    </a:srgbClr>
                  </a:outerShdw>
                </a:effectLst>
                <a:latin typeface="Arial Rounded MT Bold" panose="020F0704030504030204" pitchFamily="34" charset="0"/>
                <a:cs typeface="Arial Black" panose="020B0604020202020204" pitchFamily="34" charset="0"/>
              </a:rPr>
              <a:t>Vrai ou faux ?</a:t>
            </a:r>
          </a:p>
          <a:p>
            <a:pPr algn="ctr"/>
            <a:endParaRPr lang="fr-FR" sz="3200" dirty="0">
              <a:cs typeface="Arial" panose="020B0604020202020204" pitchFamily="34" charset="0"/>
            </a:endParaRPr>
          </a:p>
        </p:txBody>
      </p:sp>
      <p:sp>
        <p:nvSpPr>
          <p:cNvPr id="6" name="Rectangle 5"/>
          <p:cNvSpPr/>
          <p:nvPr/>
        </p:nvSpPr>
        <p:spPr bwMode="auto">
          <a:xfrm>
            <a:off x="0" y="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bwMode="auto">
          <a:xfrm>
            <a:off x="152400" y="15240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292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1064837" y="2406712"/>
            <a:ext cx="10235066" cy="2324354"/>
          </a:xfrm>
          <a:prstGeom prst="rect">
            <a:avLst/>
          </a:prstGeom>
        </p:spPr>
        <p:txBody>
          <a:bodyPr wrap="square">
            <a:spAutoFit/>
          </a:bodyPr>
          <a:lstStyle/>
          <a:p>
            <a:pPr algn="ctr">
              <a:lnSpc>
                <a:spcPct val="150000"/>
              </a:lnSpc>
            </a:pPr>
            <a:r>
              <a:rPr lang="fr-FR" sz="3600" b="1" dirty="0">
                <a:solidFill>
                  <a:srgbClr val="EB6035"/>
                </a:solidFill>
                <a:effectLst>
                  <a:outerShdw blurRad="38100" dist="38100" dir="2700000" algn="tl">
                    <a:srgbClr val="000000">
                      <a:alpha val="43137"/>
                    </a:srgbClr>
                  </a:outerShdw>
                </a:effectLst>
                <a:cs typeface="Arial Black" panose="020B0604020202020204" pitchFamily="34" charset="0"/>
              </a:rPr>
              <a:t>Faux : </a:t>
            </a:r>
            <a:r>
              <a:rPr lang="fr-FR" sz="3200" dirty="0" smtClean="0">
                <a:cs typeface="Arial" panose="020B0604020202020204" pitchFamily="34" charset="0"/>
              </a:rPr>
              <a:t>Un </a:t>
            </a:r>
            <a:r>
              <a:rPr lang="fr-FR" sz="3200" dirty="0">
                <a:cs typeface="Arial" panose="020B0604020202020204" pitchFamily="34" charset="0"/>
              </a:rPr>
              <a:t>trouble de ce genre serait ce que l’on appelle un “Trouble dissociatif de l’identité”, mais cela n’a rien à voir avec la </a:t>
            </a:r>
            <a:r>
              <a:rPr lang="fr-FR" sz="3200" dirty="0" smtClean="0">
                <a:cs typeface="Arial" panose="020B0604020202020204" pitchFamily="34" charset="0"/>
              </a:rPr>
              <a:t>schizophrénie qui est un trouble psychotique.</a:t>
            </a:r>
            <a:endParaRPr lang="fr-FR" sz="3200" dirty="0">
              <a:cs typeface="Arial" panose="020B0604020202020204" pitchFamily="34" charset="0"/>
            </a:endParaRPr>
          </a:p>
        </p:txBody>
      </p:sp>
      <p:sp>
        <p:nvSpPr>
          <p:cNvPr id="6" name="Rectangle 5"/>
          <p:cNvSpPr/>
          <p:nvPr/>
        </p:nvSpPr>
        <p:spPr bwMode="auto">
          <a:xfrm>
            <a:off x="0" y="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845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1109443" y="2220855"/>
            <a:ext cx="10279671" cy="2954655"/>
          </a:xfrm>
          <a:prstGeom prst="rect">
            <a:avLst/>
          </a:prstGeom>
        </p:spPr>
        <p:txBody>
          <a:bodyPr wrap="square">
            <a:spAutoFit/>
          </a:bodyPr>
          <a:lstStyle/>
          <a:p>
            <a:pPr>
              <a:lnSpc>
                <a:spcPct val="150000"/>
              </a:lnSpc>
            </a:pPr>
            <a:r>
              <a:rPr lang="fr-FR" sz="3200" dirty="0">
                <a:cs typeface="Arial" panose="020B0604020202020204" pitchFamily="34" charset="0"/>
              </a:rPr>
              <a:t>Si vous demandez à une personne si elle a des intentions suicidaires, vous risquez de lui donner l’idée de le faire</a:t>
            </a:r>
            <a:r>
              <a:rPr lang="fr-FR" sz="3200" dirty="0" smtClean="0">
                <a:cs typeface="Arial" panose="020B0604020202020204" pitchFamily="34" charset="0"/>
              </a:rPr>
              <a:t>. </a:t>
            </a:r>
          </a:p>
          <a:p>
            <a:pPr algn="ctr">
              <a:lnSpc>
                <a:spcPct val="150000"/>
              </a:lnSpc>
            </a:pPr>
            <a:r>
              <a:rPr lang="fr-FR" sz="3200" b="1" dirty="0" smtClean="0">
                <a:solidFill>
                  <a:srgbClr val="EB6035"/>
                </a:solidFill>
                <a:effectLst>
                  <a:outerShdw blurRad="38100" dist="38100" dir="2700000" algn="tl">
                    <a:srgbClr val="000000">
                      <a:alpha val="43137"/>
                    </a:srgbClr>
                  </a:outerShdw>
                </a:effectLst>
                <a:cs typeface="Arial Black" panose="020B0604020202020204" pitchFamily="34" charset="0"/>
              </a:rPr>
              <a:t>Vrai </a:t>
            </a:r>
            <a:r>
              <a:rPr lang="fr-FR" sz="3200" b="1" dirty="0">
                <a:solidFill>
                  <a:srgbClr val="EB6035"/>
                </a:solidFill>
                <a:effectLst>
                  <a:outerShdw blurRad="38100" dist="38100" dir="2700000" algn="tl">
                    <a:srgbClr val="000000">
                      <a:alpha val="43137"/>
                    </a:srgbClr>
                  </a:outerShdw>
                </a:effectLst>
                <a:cs typeface="Arial Black" panose="020B0604020202020204" pitchFamily="34" charset="0"/>
              </a:rPr>
              <a:t>ou faux ?</a:t>
            </a:r>
          </a:p>
          <a:p>
            <a:pPr>
              <a:lnSpc>
                <a:spcPct val="200000"/>
              </a:lnSpc>
            </a:pPr>
            <a:endParaRPr lang="fr-FR" dirty="0">
              <a:latin typeface="Arial" panose="020B0604020202020204" pitchFamily="34" charset="0"/>
              <a:cs typeface="Arial" panose="020B0604020202020204" pitchFamily="34" charset="0"/>
            </a:endParaRPr>
          </a:p>
        </p:txBody>
      </p:sp>
      <p:sp>
        <p:nvSpPr>
          <p:cNvPr id="6" name="Rectangle 5"/>
          <p:cNvSpPr/>
          <p:nvPr/>
        </p:nvSpPr>
        <p:spPr bwMode="auto">
          <a:xfrm>
            <a:off x="0" y="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254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a:xfrm>
            <a:off x="1320110" y="1383030"/>
            <a:ext cx="9527067" cy="3709349"/>
          </a:xfrm>
          <a:prstGeom prst="rect">
            <a:avLst/>
          </a:prstGeom>
        </p:spPr>
        <p:txBody>
          <a:bodyPr wrap="square">
            <a:spAutoFit/>
          </a:bodyPr>
          <a:lstStyle/>
          <a:p>
            <a:pPr algn="ctr">
              <a:lnSpc>
                <a:spcPct val="150000"/>
              </a:lnSpc>
            </a:pPr>
            <a:r>
              <a:rPr lang="fr-FR" sz="3200" b="1" dirty="0">
                <a:solidFill>
                  <a:srgbClr val="EB6035"/>
                </a:solidFill>
                <a:effectLst>
                  <a:outerShdw blurRad="38100" dist="38100" dir="2700000" algn="tl">
                    <a:srgbClr val="000000">
                      <a:alpha val="43137"/>
                    </a:srgbClr>
                  </a:outerShdw>
                </a:effectLst>
                <a:cs typeface="Arial Black" panose="020B0604020202020204" pitchFamily="34" charset="0"/>
              </a:rPr>
              <a:t>Faux : </a:t>
            </a:r>
            <a:r>
              <a:rPr lang="fr-FR" sz="3200" dirty="0">
                <a:cs typeface="Arial" panose="020B0604020202020204" pitchFamily="34" charset="0"/>
              </a:rPr>
              <a:t>C’est tout l’inverse. Demander de façon directe à une personne si elle a des intentions suicidaires a souvent pour effet de réduire son niveau d’anxiété et d’être dissuasif (consensus international sur l’impact du questionnement direct)</a:t>
            </a:r>
          </a:p>
        </p:txBody>
      </p:sp>
      <p:sp>
        <p:nvSpPr>
          <p:cNvPr id="6" name="Rectangle 5"/>
          <p:cNvSpPr/>
          <p:nvPr/>
        </p:nvSpPr>
        <p:spPr bwMode="auto">
          <a:xfrm>
            <a:off x="0" y="0"/>
            <a:ext cx="1988820" cy="1383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95195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D4D611D6D4343AA89704385F8D6A0" ma:contentTypeVersion="18" ma:contentTypeDescription="Crée un document." ma:contentTypeScope="" ma:versionID="a67542b0ef5d6f356d0e84c3b6888200">
  <xsd:schema xmlns:xsd="http://www.w3.org/2001/XMLSchema" xmlns:xs="http://www.w3.org/2001/XMLSchema" xmlns:p="http://schemas.microsoft.com/office/2006/metadata/properties" xmlns:ns2="2874a412-63d2-4bcd-ace8-e23c46525f82" xmlns:ns3="35364966-15b0-4a63-ae1f-3de858e90b98" targetNamespace="http://schemas.microsoft.com/office/2006/metadata/properties" ma:root="true" ma:fieldsID="3d4ce9042e87a173ed6e7b241d3366ee" ns2:_="" ns3:_="">
    <xsd:import namespace="2874a412-63d2-4bcd-ace8-e23c46525f82"/>
    <xsd:import namespace="35364966-15b0-4a63-ae1f-3de858e90b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4a412-63d2-4bcd-ace8-e23c46525f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592017f1-a613-4f49-86dc-6614c262b1c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364966-15b0-4a63-ae1f-3de858e90b98"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aeaf8bd2-6514-4628-b868-719e98b3f8aa}" ma:internalName="TaxCatchAll" ma:showField="CatchAllData" ma:web="35364966-15b0-4a63-ae1f-3de858e90b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364966-15b0-4a63-ae1f-3de858e90b98" xsi:nil="true"/>
    <lcf76f155ced4ddcb4097134ff3c332f xmlns="2874a412-63d2-4bcd-ace8-e23c46525f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791EAE-61A4-4026-A3A6-0FCC36E81F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4a412-63d2-4bcd-ace8-e23c46525f82"/>
    <ds:schemaRef ds:uri="35364966-15b0-4a63-ae1f-3de858e90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8C751D-7626-477A-B85E-BC0F2ADD98B5}">
  <ds:schemaRefs>
    <ds:schemaRef ds:uri="http://schemas.microsoft.com/sharepoint/v3/contenttype/forms"/>
  </ds:schemaRefs>
</ds:datastoreItem>
</file>

<file path=customXml/itemProps3.xml><?xml version="1.0" encoding="utf-8"?>
<ds:datastoreItem xmlns:ds="http://schemas.openxmlformats.org/officeDocument/2006/customXml" ds:itemID="{599A8797-F1BB-4BF4-BE30-96FD93D31078}">
  <ds:schemaRefs>
    <ds:schemaRef ds:uri="http://purl.org/dc/terms/"/>
    <ds:schemaRef ds:uri="http://purl.org/dc/elements/1.1/"/>
    <ds:schemaRef ds:uri="35364966-15b0-4a63-ae1f-3de858e90b98"/>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2874a412-63d2-4bcd-ace8-e23c46525f8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3090</TotalTime>
  <Words>3284</Words>
  <Application>Microsoft Office PowerPoint</Application>
  <PresentationFormat>Grand écran</PresentationFormat>
  <Paragraphs>353</Paragraphs>
  <Slides>45</Slides>
  <Notes>43</Notes>
  <HiddenSlides>6</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45</vt:i4>
      </vt:variant>
    </vt:vector>
  </HeadingPairs>
  <TitlesOfParts>
    <vt:vector size="58" baseType="lpstr">
      <vt:lpstr>Arial</vt:lpstr>
      <vt:lpstr>Arial Black</vt:lpstr>
      <vt:lpstr>Arial Rounded MT Bold</vt:lpstr>
      <vt:lpstr>Berlin Sans FB</vt:lpstr>
      <vt:lpstr>Calibri</vt:lpstr>
      <vt:lpstr>Calibri Light</vt:lpstr>
      <vt:lpstr>Courier New</vt:lpstr>
      <vt:lpstr>Gill Sans MT</vt:lpstr>
      <vt:lpstr>quicksand</vt:lpstr>
      <vt:lpstr>Wingdings</vt:lpstr>
      <vt:lpstr>Thème Office</vt:lpstr>
      <vt:lpstr>Conception personnalisée</vt:lpstr>
      <vt:lpstr>1_Conception personnalisée</vt:lpstr>
      <vt:lpstr>La santé mentale,                      tous concernés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DÉTERMINANTS DE LA SANTÉ GLOBALE</vt:lpstr>
      <vt:lpstr>LES DÉTERMINANTS DE LA SANTÉ MENTALE</vt:lpstr>
      <vt:lpstr>LES DÉTERMINANTS DE LA SANTÉ MENTALE </vt:lpstr>
      <vt:lpstr>Présentation PowerPoint</vt:lpstr>
      <vt:lpstr>Présentation PowerPoint</vt:lpstr>
      <vt:lpstr>Présentation PowerPoint</vt:lpstr>
      <vt:lpstr>Présentation PowerPoint</vt:lpstr>
      <vt:lpstr>Présentation PowerPoint</vt:lpstr>
      <vt:lpstr>Présentation PowerPoint</vt:lpstr>
      <vt:lpstr>La santé mentale : un enjeu majeur de santé publique</vt:lpstr>
      <vt:lpstr>Enjeux</vt:lpstr>
      <vt:lpstr>Constats</vt:lpstr>
      <vt:lpstr>2025 : la santé mentale Grande cause nationale</vt:lpstr>
      <vt:lpstr>Feuille de route nationale santé mentale et psychiatrie</vt:lpstr>
      <vt:lpstr>La déclinaison opérationnelle de la politique de santé mentale</vt:lpstr>
      <vt:lpstr>Présentation PowerPoint</vt:lpstr>
      <vt:lpstr>Les Projets Territoriaux de Santé Mentale</vt:lpstr>
      <vt:lpstr>PTSM – une vision large de la santé mentale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Stéphanie Rochedix</dc:creator>
  <cp:keywords/>
  <dc:description/>
  <cp:lastModifiedBy>JEGOUDEZ Caroline</cp:lastModifiedBy>
  <cp:revision>423</cp:revision>
  <cp:lastPrinted>2025-01-09T15:39:15Z</cp:lastPrinted>
  <dcterms:created xsi:type="dcterms:W3CDTF">2022-01-17T10:37:47Z</dcterms:created>
  <dcterms:modified xsi:type="dcterms:W3CDTF">2025-09-23T12:34:32Z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0x0101004F3D4D611D6D4343AA89704385F8D6A0</vt:lpwstr>
  </property>
  <property fmtid="{D5CDD505-2E9C-101B-9397-08002B2CF9AE}" pid="3" name="MediaServiceImageTags">
    <vt:lpwstr/>
  </property>
</Properties>
</file>